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A49FFA-322D-4A29-9A96-1B25EDB8846D}" type="datetimeFigureOut">
              <a:rPr lang="en-US" smtClean="0"/>
              <a:pPr/>
              <a:t>4/13/2020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86C39B-7287-4497-B082-F438F4A806B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p:spPr>
      </p:sp>
      <p:sp>
        <p:nvSpPr>
          <p:cNvPr id="7475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74756" name="Slide Number Placeholder 3"/>
          <p:cNvSpPr>
            <a:spLocks noGrp="1"/>
          </p:cNvSpPr>
          <p:nvPr>
            <p:ph type="sldNum" sz="quarter" idx="5"/>
          </p:nvPr>
        </p:nvSpPr>
        <p:spPr bwMode="auto">
          <a:noFill/>
          <a:ln>
            <a:miter lim="800000"/>
            <a:headEnd/>
            <a:tailEnd/>
          </a:ln>
        </p:spPr>
        <p:txBody>
          <a:bodyPr/>
          <a:lstStyle/>
          <a:p>
            <a:fld id="{0C12AFFF-E81C-4367-B75D-D3554B5EF8F6}" type="slidenum">
              <a:rPr lang="sw-KE"/>
              <a:pPr/>
              <a:t>2</a:t>
            </a:fld>
            <a:endParaRPr lang="sw-K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noFill/>
          <a:ln>
            <a:solidFill>
              <a:srgbClr val="000000"/>
            </a:solidFill>
            <a:miter lim="800000"/>
            <a:headEnd/>
            <a:tailEnd/>
          </a:ln>
        </p:spPr>
      </p:sp>
      <p:sp>
        <p:nvSpPr>
          <p:cNvPr id="931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93188" name="Slide Number Placeholder 3"/>
          <p:cNvSpPr>
            <a:spLocks noGrp="1"/>
          </p:cNvSpPr>
          <p:nvPr>
            <p:ph type="sldNum" sz="quarter" idx="5"/>
          </p:nvPr>
        </p:nvSpPr>
        <p:spPr bwMode="auto">
          <a:noFill/>
          <a:ln>
            <a:miter lim="800000"/>
            <a:headEnd/>
            <a:tailEnd/>
          </a:ln>
        </p:spPr>
        <p:txBody>
          <a:bodyPr/>
          <a:lstStyle/>
          <a:p>
            <a:fld id="{C7C1DD51-5F1D-461D-9DFD-30C06E8AFB7C}" type="slidenum">
              <a:rPr lang="sw-KE"/>
              <a:pPr/>
              <a:t>11</a:t>
            </a:fld>
            <a:endParaRPr lang="sw-K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p:spPr>
      </p:sp>
      <p:sp>
        <p:nvSpPr>
          <p:cNvPr id="952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95236" name="Slide Number Placeholder 3"/>
          <p:cNvSpPr>
            <a:spLocks noGrp="1"/>
          </p:cNvSpPr>
          <p:nvPr>
            <p:ph type="sldNum" sz="quarter" idx="5"/>
          </p:nvPr>
        </p:nvSpPr>
        <p:spPr bwMode="auto">
          <a:noFill/>
          <a:ln>
            <a:miter lim="800000"/>
            <a:headEnd/>
            <a:tailEnd/>
          </a:ln>
        </p:spPr>
        <p:txBody>
          <a:bodyPr/>
          <a:lstStyle/>
          <a:p>
            <a:fld id="{7DADD360-241D-43DF-BDB6-B7C4A8E2BB65}" type="slidenum">
              <a:rPr lang="sw-KE"/>
              <a:pPr/>
              <a:t>12</a:t>
            </a:fld>
            <a:endParaRPr lang="sw-K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bwMode="auto">
          <a:noFill/>
          <a:ln>
            <a:solidFill>
              <a:srgbClr val="000000"/>
            </a:solidFill>
            <a:miter lim="800000"/>
            <a:headEnd/>
            <a:tailEnd/>
          </a:ln>
        </p:spPr>
      </p:sp>
      <p:sp>
        <p:nvSpPr>
          <p:cNvPr id="972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97284" name="Slide Number Placeholder 3"/>
          <p:cNvSpPr>
            <a:spLocks noGrp="1"/>
          </p:cNvSpPr>
          <p:nvPr>
            <p:ph type="sldNum" sz="quarter" idx="5"/>
          </p:nvPr>
        </p:nvSpPr>
        <p:spPr bwMode="auto">
          <a:noFill/>
          <a:ln>
            <a:miter lim="800000"/>
            <a:headEnd/>
            <a:tailEnd/>
          </a:ln>
        </p:spPr>
        <p:txBody>
          <a:bodyPr/>
          <a:lstStyle/>
          <a:p>
            <a:fld id="{BE17642E-F678-448E-A555-0374F1C4AD31}" type="slidenum">
              <a:rPr lang="sw-KE"/>
              <a:pPr/>
              <a:t>13</a:t>
            </a:fld>
            <a:endParaRPr lang="sw-K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noFill/>
          <a:ln>
            <a:solidFill>
              <a:srgbClr val="000000"/>
            </a:solidFill>
            <a:miter lim="800000"/>
            <a:headEnd/>
            <a:tailEnd/>
          </a:ln>
        </p:spPr>
      </p:sp>
      <p:sp>
        <p:nvSpPr>
          <p:cNvPr id="993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99332" name="Slide Number Placeholder 3"/>
          <p:cNvSpPr>
            <a:spLocks noGrp="1"/>
          </p:cNvSpPr>
          <p:nvPr>
            <p:ph type="sldNum" sz="quarter" idx="5"/>
          </p:nvPr>
        </p:nvSpPr>
        <p:spPr bwMode="auto">
          <a:noFill/>
          <a:ln>
            <a:miter lim="800000"/>
            <a:headEnd/>
            <a:tailEnd/>
          </a:ln>
        </p:spPr>
        <p:txBody>
          <a:bodyPr/>
          <a:lstStyle/>
          <a:p>
            <a:fld id="{43C29B57-0D82-48B8-B17A-4272D1AEB584}" type="slidenum">
              <a:rPr lang="sw-KE"/>
              <a:pPr/>
              <a:t>14</a:t>
            </a:fld>
            <a:endParaRPr lang="sw-K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1380" name="Slide Number Placeholder 3"/>
          <p:cNvSpPr>
            <a:spLocks noGrp="1"/>
          </p:cNvSpPr>
          <p:nvPr>
            <p:ph type="sldNum" sz="quarter" idx="5"/>
          </p:nvPr>
        </p:nvSpPr>
        <p:spPr bwMode="auto">
          <a:noFill/>
          <a:ln>
            <a:miter lim="800000"/>
            <a:headEnd/>
            <a:tailEnd/>
          </a:ln>
        </p:spPr>
        <p:txBody>
          <a:bodyPr/>
          <a:lstStyle/>
          <a:p>
            <a:fld id="{94EF015E-E87E-46CD-A173-B8E02C0812DE}" type="slidenum">
              <a:rPr lang="sw-KE"/>
              <a:pPr/>
              <a:t>15</a:t>
            </a:fld>
            <a:endParaRPr lang="sw-K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bwMode="auto">
          <a:noFill/>
          <a:ln>
            <a:solidFill>
              <a:srgbClr val="000000"/>
            </a:solidFill>
            <a:miter lim="800000"/>
            <a:headEnd/>
            <a:tailEnd/>
          </a:ln>
        </p:spPr>
      </p:sp>
      <p:sp>
        <p:nvSpPr>
          <p:cNvPr id="1034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3428" name="Slide Number Placeholder 3"/>
          <p:cNvSpPr>
            <a:spLocks noGrp="1"/>
          </p:cNvSpPr>
          <p:nvPr>
            <p:ph type="sldNum" sz="quarter" idx="5"/>
          </p:nvPr>
        </p:nvSpPr>
        <p:spPr bwMode="auto">
          <a:noFill/>
          <a:ln>
            <a:miter lim="800000"/>
            <a:headEnd/>
            <a:tailEnd/>
          </a:ln>
        </p:spPr>
        <p:txBody>
          <a:bodyPr/>
          <a:lstStyle/>
          <a:p>
            <a:fld id="{FB38FFE0-6D49-47F9-95F4-E2787D545A89}" type="slidenum">
              <a:rPr lang="sw-KE"/>
              <a:pPr/>
              <a:t>16</a:t>
            </a:fld>
            <a:endParaRPr lang="sw-K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bwMode="auto">
          <a:noFill/>
          <a:ln>
            <a:solidFill>
              <a:srgbClr val="000000"/>
            </a:solidFill>
            <a:miter lim="800000"/>
            <a:headEnd/>
            <a:tailEnd/>
          </a:ln>
        </p:spPr>
      </p:sp>
      <p:sp>
        <p:nvSpPr>
          <p:cNvPr id="1054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5476" name="Slide Number Placeholder 3"/>
          <p:cNvSpPr>
            <a:spLocks noGrp="1"/>
          </p:cNvSpPr>
          <p:nvPr>
            <p:ph type="sldNum" sz="quarter" idx="5"/>
          </p:nvPr>
        </p:nvSpPr>
        <p:spPr bwMode="auto">
          <a:noFill/>
          <a:ln>
            <a:miter lim="800000"/>
            <a:headEnd/>
            <a:tailEnd/>
          </a:ln>
        </p:spPr>
        <p:txBody>
          <a:bodyPr/>
          <a:lstStyle/>
          <a:p>
            <a:fld id="{3506193F-B367-45F9-8393-4B9972B4F22A}" type="slidenum">
              <a:rPr lang="sw-KE"/>
              <a:pPr/>
              <a:t>17</a:t>
            </a:fld>
            <a:endParaRPr lang="sw-K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bwMode="auto">
          <a:noFill/>
          <a:ln>
            <a:solidFill>
              <a:srgbClr val="000000"/>
            </a:solidFill>
            <a:miter lim="800000"/>
            <a:headEnd/>
            <a:tailEnd/>
          </a:ln>
        </p:spPr>
      </p:sp>
      <p:sp>
        <p:nvSpPr>
          <p:cNvPr id="1075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7524" name="Slide Number Placeholder 3"/>
          <p:cNvSpPr>
            <a:spLocks noGrp="1"/>
          </p:cNvSpPr>
          <p:nvPr>
            <p:ph type="sldNum" sz="quarter" idx="5"/>
          </p:nvPr>
        </p:nvSpPr>
        <p:spPr bwMode="auto">
          <a:noFill/>
          <a:ln>
            <a:miter lim="800000"/>
            <a:headEnd/>
            <a:tailEnd/>
          </a:ln>
        </p:spPr>
        <p:txBody>
          <a:bodyPr/>
          <a:lstStyle/>
          <a:p>
            <a:fld id="{190316B8-74A0-409E-A113-CA255066D28F}" type="slidenum">
              <a:rPr lang="sw-KE"/>
              <a:pPr/>
              <a:t>18</a:t>
            </a:fld>
            <a:endParaRPr lang="sw-K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noFill/>
          <a:ln>
            <a:solidFill>
              <a:srgbClr val="000000"/>
            </a:solidFill>
            <a:miter lim="800000"/>
            <a:headEnd/>
            <a:tailEnd/>
          </a:ln>
        </p:spPr>
      </p:sp>
      <p:sp>
        <p:nvSpPr>
          <p:cNvPr id="1095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09572" name="Slide Number Placeholder 3"/>
          <p:cNvSpPr>
            <a:spLocks noGrp="1"/>
          </p:cNvSpPr>
          <p:nvPr>
            <p:ph type="sldNum" sz="quarter" idx="5"/>
          </p:nvPr>
        </p:nvSpPr>
        <p:spPr bwMode="auto">
          <a:noFill/>
          <a:ln>
            <a:miter lim="800000"/>
            <a:headEnd/>
            <a:tailEnd/>
          </a:ln>
        </p:spPr>
        <p:txBody>
          <a:bodyPr/>
          <a:lstStyle/>
          <a:p>
            <a:fld id="{8359F13C-4CF1-4BCB-BCC7-BE64DAB403C9}" type="slidenum">
              <a:rPr lang="sw-KE"/>
              <a:pPr/>
              <a:t>19</a:t>
            </a:fld>
            <a:endParaRPr lang="sw-K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bwMode="auto">
          <a:noFill/>
          <a:ln>
            <a:solidFill>
              <a:srgbClr val="000000"/>
            </a:solidFill>
            <a:miter lim="800000"/>
            <a:headEnd/>
            <a:tailEnd/>
          </a:ln>
        </p:spPr>
      </p:sp>
      <p:sp>
        <p:nvSpPr>
          <p:cNvPr id="11161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11620" name="Slide Number Placeholder 3"/>
          <p:cNvSpPr>
            <a:spLocks noGrp="1"/>
          </p:cNvSpPr>
          <p:nvPr>
            <p:ph type="sldNum" sz="quarter" idx="5"/>
          </p:nvPr>
        </p:nvSpPr>
        <p:spPr bwMode="auto">
          <a:noFill/>
          <a:ln>
            <a:miter lim="800000"/>
            <a:headEnd/>
            <a:tailEnd/>
          </a:ln>
        </p:spPr>
        <p:txBody>
          <a:bodyPr/>
          <a:lstStyle/>
          <a:p>
            <a:fld id="{F355FB34-35D3-4A4A-B5C9-E851401AE717}" type="slidenum">
              <a:rPr lang="sw-KE"/>
              <a:pPr/>
              <a:t>20</a:t>
            </a:fld>
            <a:endParaRPr lang="sw-K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p:spPr>
      </p:sp>
      <p:sp>
        <p:nvSpPr>
          <p:cNvPr id="768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76804" name="Slide Number Placeholder 3"/>
          <p:cNvSpPr>
            <a:spLocks noGrp="1"/>
          </p:cNvSpPr>
          <p:nvPr>
            <p:ph type="sldNum" sz="quarter" idx="5"/>
          </p:nvPr>
        </p:nvSpPr>
        <p:spPr bwMode="auto">
          <a:noFill/>
          <a:ln>
            <a:miter lim="800000"/>
            <a:headEnd/>
            <a:tailEnd/>
          </a:ln>
        </p:spPr>
        <p:txBody>
          <a:bodyPr/>
          <a:lstStyle/>
          <a:p>
            <a:fld id="{D477C3AC-0AF5-4AC3-ABA3-2A4176FCA486}" type="slidenum">
              <a:rPr lang="sw-KE"/>
              <a:pPr/>
              <a:t>3</a:t>
            </a:fld>
            <a:endParaRPr lang="sw-K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bwMode="auto">
          <a:noFill/>
          <a:ln>
            <a:solidFill>
              <a:srgbClr val="000000"/>
            </a:solidFill>
            <a:miter lim="800000"/>
            <a:headEnd/>
            <a:tailEnd/>
          </a:ln>
        </p:spPr>
      </p:sp>
      <p:sp>
        <p:nvSpPr>
          <p:cNvPr id="1136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13668" name="Slide Number Placeholder 3"/>
          <p:cNvSpPr>
            <a:spLocks noGrp="1"/>
          </p:cNvSpPr>
          <p:nvPr>
            <p:ph type="sldNum" sz="quarter" idx="5"/>
          </p:nvPr>
        </p:nvSpPr>
        <p:spPr bwMode="auto">
          <a:noFill/>
          <a:ln>
            <a:miter lim="800000"/>
            <a:headEnd/>
            <a:tailEnd/>
          </a:ln>
        </p:spPr>
        <p:txBody>
          <a:bodyPr/>
          <a:lstStyle/>
          <a:p>
            <a:fld id="{14EF173D-29E6-4E2C-8288-DFA8010DF3AD}" type="slidenum">
              <a:rPr lang="sw-KE"/>
              <a:pPr/>
              <a:t>21</a:t>
            </a:fld>
            <a:endParaRPr lang="sw-KE"/>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bwMode="auto">
          <a:noFill/>
          <a:ln>
            <a:solidFill>
              <a:srgbClr val="000000"/>
            </a:solidFill>
            <a:miter lim="800000"/>
            <a:headEnd/>
            <a:tailEnd/>
          </a:ln>
        </p:spPr>
      </p:sp>
      <p:sp>
        <p:nvSpPr>
          <p:cNvPr id="11571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15716" name="Slide Number Placeholder 3"/>
          <p:cNvSpPr>
            <a:spLocks noGrp="1"/>
          </p:cNvSpPr>
          <p:nvPr>
            <p:ph type="sldNum" sz="quarter" idx="5"/>
          </p:nvPr>
        </p:nvSpPr>
        <p:spPr bwMode="auto">
          <a:noFill/>
          <a:ln>
            <a:miter lim="800000"/>
            <a:headEnd/>
            <a:tailEnd/>
          </a:ln>
        </p:spPr>
        <p:txBody>
          <a:bodyPr/>
          <a:lstStyle/>
          <a:p>
            <a:fld id="{B7A8E4E3-E4B5-41D8-B8EB-27E1E7101BF7}" type="slidenum">
              <a:rPr lang="sw-KE"/>
              <a:pPr/>
              <a:t>22</a:t>
            </a:fld>
            <a:endParaRPr lang="sw-KE"/>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bwMode="auto">
          <a:noFill/>
          <a:ln>
            <a:solidFill>
              <a:srgbClr val="000000"/>
            </a:solidFill>
            <a:miter lim="800000"/>
            <a:headEnd/>
            <a:tailEnd/>
          </a:ln>
        </p:spPr>
      </p:sp>
      <p:sp>
        <p:nvSpPr>
          <p:cNvPr id="1177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17764" name="Slide Number Placeholder 3"/>
          <p:cNvSpPr>
            <a:spLocks noGrp="1"/>
          </p:cNvSpPr>
          <p:nvPr>
            <p:ph type="sldNum" sz="quarter" idx="5"/>
          </p:nvPr>
        </p:nvSpPr>
        <p:spPr bwMode="auto">
          <a:noFill/>
          <a:ln>
            <a:miter lim="800000"/>
            <a:headEnd/>
            <a:tailEnd/>
          </a:ln>
        </p:spPr>
        <p:txBody>
          <a:bodyPr/>
          <a:lstStyle/>
          <a:p>
            <a:fld id="{37631291-DB8F-41C9-B515-744EFF604BEC}" type="slidenum">
              <a:rPr lang="sw-KE"/>
              <a:pPr/>
              <a:t>23</a:t>
            </a:fld>
            <a:endParaRPr lang="sw-KE"/>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bwMode="auto">
          <a:noFill/>
          <a:ln>
            <a:solidFill>
              <a:srgbClr val="000000"/>
            </a:solidFill>
            <a:miter lim="800000"/>
            <a:headEnd/>
            <a:tailEnd/>
          </a:ln>
        </p:spPr>
      </p:sp>
      <p:sp>
        <p:nvSpPr>
          <p:cNvPr id="1198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19812" name="Slide Number Placeholder 3"/>
          <p:cNvSpPr>
            <a:spLocks noGrp="1"/>
          </p:cNvSpPr>
          <p:nvPr>
            <p:ph type="sldNum" sz="quarter" idx="5"/>
          </p:nvPr>
        </p:nvSpPr>
        <p:spPr bwMode="auto">
          <a:noFill/>
          <a:ln>
            <a:miter lim="800000"/>
            <a:headEnd/>
            <a:tailEnd/>
          </a:ln>
        </p:spPr>
        <p:txBody>
          <a:bodyPr/>
          <a:lstStyle/>
          <a:p>
            <a:fld id="{82BD2039-032B-405D-BD47-40F60F802493}" type="slidenum">
              <a:rPr lang="sw-KE"/>
              <a:pPr/>
              <a:t>24</a:t>
            </a:fld>
            <a:endParaRPr lang="sw-K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bwMode="auto">
          <a:noFill/>
          <a:ln>
            <a:solidFill>
              <a:srgbClr val="000000"/>
            </a:solidFill>
            <a:miter lim="800000"/>
            <a:headEnd/>
            <a:tailEnd/>
          </a:ln>
        </p:spPr>
      </p:sp>
      <p:sp>
        <p:nvSpPr>
          <p:cNvPr id="1218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21860" name="Slide Number Placeholder 3"/>
          <p:cNvSpPr>
            <a:spLocks noGrp="1"/>
          </p:cNvSpPr>
          <p:nvPr>
            <p:ph type="sldNum" sz="quarter" idx="5"/>
          </p:nvPr>
        </p:nvSpPr>
        <p:spPr bwMode="auto">
          <a:noFill/>
          <a:ln>
            <a:miter lim="800000"/>
            <a:headEnd/>
            <a:tailEnd/>
          </a:ln>
        </p:spPr>
        <p:txBody>
          <a:bodyPr/>
          <a:lstStyle/>
          <a:p>
            <a:fld id="{73CCD98B-97D1-4581-9851-7A22CB21E225}" type="slidenum">
              <a:rPr lang="sw-KE"/>
              <a:pPr/>
              <a:t>25</a:t>
            </a:fld>
            <a:endParaRPr lang="sw-K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bwMode="auto">
          <a:noFill/>
          <a:ln>
            <a:solidFill>
              <a:srgbClr val="000000"/>
            </a:solidFill>
            <a:miter lim="800000"/>
            <a:headEnd/>
            <a:tailEnd/>
          </a:ln>
        </p:spPr>
      </p:sp>
      <p:sp>
        <p:nvSpPr>
          <p:cNvPr id="1239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23908" name="Slide Number Placeholder 3"/>
          <p:cNvSpPr>
            <a:spLocks noGrp="1"/>
          </p:cNvSpPr>
          <p:nvPr>
            <p:ph type="sldNum" sz="quarter" idx="5"/>
          </p:nvPr>
        </p:nvSpPr>
        <p:spPr bwMode="auto">
          <a:noFill/>
          <a:ln>
            <a:miter lim="800000"/>
            <a:headEnd/>
            <a:tailEnd/>
          </a:ln>
        </p:spPr>
        <p:txBody>
          <a:bodyPr/>
          <a:lstStyle/>
          <a:p>
            <a:fld id="{AD2D8901-9BD5-4D03-9261-8C209DE52E5C}" type="slidenum">
              <a:rPr lang="sw-KE"/>
              <a:pPr/>
              <a:t>26</a:t>
            </a:fld>
            <a:endParaRPr lang="sw-K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p:spPr>
      </p:sp>
      <p:sp>
        <p:nvSpPr>
          <p:cNvPr id="788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78852" name="Slide Number Placeholder 3"/>
          <p:cNvSpPr>
            <a:spLocks noGrp="1"/>
          </p:cNvSpPr>
          <p:nvPr>
            <p:ph type="sldNum" sz="quarter" idx="5"/>
          </p:nvPr>
        </p:nvSpPr>
        <p:spPr bwMode="auto">
          <a:noFill/>
          <a:ln>
            <a:miter lim="800000"/>
            <a:headEnd/>
            <a:tailEnd/>
          </a:ln>
        </p:spPr>
        <p:txBody>
          <a:bodyPr/>
          <a:lstStyle/>
          <a:p>
            <a:fld id="{E8967FCC-D2A4-4263-9E9D-8AC4DF9ECBA0}" type="slidenum">
              <a:rPr lang="sw-KE"/>
              <a:pPr/>
              <a:t>4</a:t>
            </a:fld>
            <a:endParaRPr lang="sw-K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p:spPr>
      </p:sp>
      <p:sp>
        <p:nvSpPr>
          <p:cNvPr id="808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80900" name="Slide Number Placeholder 3"/>
          <p:cNvSpPr>
            <a:spLocks noGrp="1"/>
          </p:cNvSpPr>
          <p:nvPr>
            <p:ph type="sldNum" sz="quarter" idx="5"/>
          </p:nvPr>
        </p:nvSpPr>
        <p:spPr bwMode="auto">
          <a:noFill/>
          <a:ln>
            <a:miter lim="800000"/>
            <a:headEnd/>
            <a:tailEnd/>
          </a:ln>
        </p:spPr>
        <p:txBody>
          <a:bodyPr/>
          <a:lstStyle/>
          <a:p>
            <a:fld id="{825EC483-0F32-454F-81D6-D5925B6E5DD3}" type="slidenum">
              <a:rPr lang="sw-KE"/>
              <a:pPr/>
              <a:t>5</a:t>
            </a:fld>
            <a:endParaRPr lang="sw-K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p:spPr>
      </p:sp>
      <p:sp>
        <p:nvSpPr>
          <p:cNvPr id="829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82948" name="Slide Number Placeholder 3"/>
          <p:cNvSpPr>
            <a:spLocks noGrp="1"/>
          </p:cNvSpPr>
          <p:nvPr>
            <p:ph type="sldNum" sz="quarter" idx="5"/>
          </p:nvPr>
        </p:nvSpPr>
        <p:spPr bwMode="auto">
          <a:noFill/>
          <a:ln>
            <a:miter lim="800000"/>
            <a:headEnd/>
            <a:tailEnd/>
          </a:ln>
        </p:spPr>
        <p:txBody>
          <a:bodyPr/>
          <a:lstStyle/>
          <a:p>
            <a:fld id="{B8F34FA6-BD14-46B0-92E5-7416F2C12C37}" type="slidenum">
              <a:rPr lang="sw-KE"/>
              <a:pPr/>
              <a:t>6</a:t>
            </a:fld>
            <a:endParaRPr lang="sw-K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p:spPr>
      </p:sp>
      <p:sp>
        <p:nvSpPr>
          <p:cNvPr id="849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84996" name="Slide Number Placeholder 3"/>
          <p:cNvSpPr>
            <a:spLocks noGrp="1"/>
          </p:cNvSpPr>
          <p:nvPr>
            <p:ph type="sldNum" sz="quarter" idx="5"/>
          </p:nvPr>
        </p:nvSpPr>
        <p:spPr bwMode="auto">
          <a:noFill/>
          <a:ln>
            <a:miter lim="800000"/>
            <a:headEnd/>
            <a:tailEnd/>
          </a:ln>
        </p:spPr>
        <p:txBody>
          <a:bodyPr/>
          <a:lstStyle/>
          <a:p>
            <a:fld id="{746D129B-61F6-41F7-BA63-7FD2F9379700}" type="slidenum">
              <a:rPr lang="sw-KE"/>
              <a:pPr/>
              <a:t>7</a:t>
            </a:fld>
            <a:endParaRPr lang="sw-K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p:spPr>
      </p:sp>
      <p:sp>
        <p:nvSpPr>
          <p:cNvPr id="870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87044" name="Slide Number Placeholder 3"/>
          <p:cNvSpPr>
            <a:spLocks noGrp="1"/>
          </p:cNvSpPr>
          <p:nvPr>
            <p:ph type="sldNum" sz="quarter" idx="5"/>
          </p:nvPr>
        </p:nvSpPr>
        <p:spPr bwMode="auto">
          <a:noFill/>
          <a:ln>
            <a:miter lim="800000"/>
            <a:headEnd/>
            <a:tailEnd/>
          </a:ln>
        </p:spPr>
        <p:txBody>
          <a:bodyPr/>
          <a:lstStyle/>
          <a:p>
            <a:fld id="{4ED80C87-7ED0-4615-962A-BC30B09BD775}" type="slidenum">
              <a:rPr lang="sw-KE"/>
              <a:pPr/>
              <a:t>8</a:t>
            </a:fld>
            <a:endParaRPr lang="sw-K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noFill/>
          <a:ln>
            <a:solidFill>
              <a:srgbClr val="000000"/>
            </a:solidFill>
            <a:miter lim="800000"/>
            <a:headEnd/>
            <a:tailEnd/>
          </a:ln>
        </p:spPr>
      </p:sp>
      <p:sp>
        <p:nvSpPr>
          <p:cNvPr id="890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89092" name="Slide Number Placeholder 3"/>
          <p:cNvSpPr>
            <a:spLocks noGrp="1"/>
          </p:cNvSpPr>
          <p:nvPr>
            <p:ph type="sldNum" sz="quarter" idx="5"/>
          </p:nvPr>
        </p:nvSpPr>
        <p:spPr bwMode="auto">
          <a:noFill/>
          <a:ln>
            <a:miter lim="800000"/>
            <a:headEnd/>
            <a:tailEnd/>
          </a:ln>
        </p:spPr>
        <p:txBody>
          <a:bodyPr/>
          <a:lstStyle/>
          <a:p>
            <a:fld id="{328F2CE7-EC50-4D1C-9C46-5220EB9D324C}" type="slidenum">
              <a:rPr lang="sw-KE"/>
              <a:pPr/>
              <a:t>9</a:t>
            </a:fld>
            <a:endParaRPr lang="sw-K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bwMode="auto">
          <a:noFill/>
          <a:ln>
            <a:solidFill>
              <a:srgbClr val="000000"/>
            </a:solidFill>
            <a:miter lim="800000"/>
            <a:headEnd/>
            <a:tailEnd/>
          </a:ln>
        </p:spPr>
      </p:sp>
      <p:sp>
        <p:nvSpPr>
          <p:cNvPr id="911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91140" name="Slide Number Placeholder 3"/>
          <p:cNvSpPr>
            <a:spLocks noGrp="1"/>
          </p:cNvSpPr>
          <p:nvPr>
            <p:ph type="sldNum" sz="quarter" idx="5"/>
          </p:nvPr>
        </p:nvSpPr>
        <p:spPr bwMode="auto">
          <a:noFill/>
          <a:ln>
            <a:miter lim="800000"/>
            <a:headEnd/>
            <a:tailEnd/>
          </a:ln>
        </p:spPr>
        <p:txBody>
          <a:bodyPr/>
          <a:lstStyle/>
          <a:p>
            <a:fld id="{8C65454F-120B-4CA4-9F40-F084C7A352ED}" type="slidenum">
              <a:rPr lang="sw-KE"/>
              <a:pPr/>
              <a:t>10</a:t>
            </a:fld>
            <a:endParaRPr lang="sw-K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2C094B-7685-4EE2-954C-FD65A23E2154}"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1BD0E3-8D39-432F-86D2-808BF25B3B8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2C094B-7685-4EE2-954C-FD65A23E2154}"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1BD0E3-8D39-432F-86D2-808BF25B3B8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2C094B-7685-4EE2-954C-FD65A23E2154}"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1BD0E3-8D39-432F-86D2-808BF25B3B8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2C094B-7685-4EE2-954C-FD65A23E2154}"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1BD0E3-8D39-432F-86D2-808BF25B3B8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2C094B-7685-4EE2-954C-FD65A23E2154}" type="datetimeFigureOut">
              <a:rPr lang="en-US" smtClean="0"/>
              <a:pPr/>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1BD0E3-8D39-432F-86D2-808BF25B3B8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2C094B-7685-4EE2-954C-FD65A23E2154}"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1BD0E3-8D39-432F-86D2-808BF25B3B8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2C094B-7685-4EE2-954C-FD65A23E2154}" type="datetimeFigureOut">
              <a:rPr lang="en-US" smtClean="0"/>
              <a:pPr/>
              <a:t>4/13/2020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1BD0E3-8D39-432F-86D2-808BF25B3B8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2C094B-7685-4EE2-954C-FD65A23E2154}" type="datetimeFigureOut">
              <a:rPr lang="en-US" smtClean="0"/>
              <a:pPr/>
              <a:t>4/13/2020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1BD0E3-8D39-432F-86D2-808BF25B3B8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2C094B-7685-4EE2-954C-FD65A23E2154}" type="datetimeFigureOut">
              <a:rPr lang="en-US" smtClean="0"/>
              <a:pPr/>
              <a:t>4/13/2020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1BD0E3-8D39-432F-86D2-808BF25B3B8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2C094B-7685-4EE2-954C-FD65A23E2154}"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1BD0E3-8D39-432F-86D2-808BF25B3B8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2C094B-7685-4EE2-954C-FD65A23E2154}" type="datetimeFigureOut">
              <a:rPr lang="en-US" smtClean="0"/>
              <a:pPr/>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1BD0E3-8D39-432F-86D2-808BF25B3B8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2C094B-7685-4EE2-954C-FD65A23E2154}" type="datetimeFigureOut">
              <a:rPr lang="en-US" smtClean="0"/>
              <a:pPr/>
              <a:t>4/13/2020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1BD0E3-8D39-432F-86D2-808BF25B3B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Food Borne Diseases</a:t>
            </a:r>
            <a:endParaRPr lang="en-US" dirty="0"/>
          </a:p>
        </p:txBody>
      </p:sp>
      <p:sp>
        <p:nvSpPr>
          <p:cNvPr id="3" name="Subtitle 2"/>
          <p:cNvSpPr>
            <a:spLocks noGrp="1"/>
          </p:cNvSpPr>
          <p:nvPr>
            <p:ph type="subTitle" idx="1"/>
          </p:nvPr>
        </p:nvSpPr>
        <p:spPr/>
        <p:txBody>
          <a:bodyPr/>
          <a:lstStyle/>
          <a:p>
            <a:r>
              <a:rPr lang="en-US" dirty="0" smtClean="0">
                <a:solidFill>
                  <a:schemeClr val="tx1"/>
                </a:solidFill>
              </a:rPr>
              <a:t>Part 3</a:t>
            </a:r>
            <a:endParaRPr lang="en-US"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marL="742950" indent="-742950">
              <a:buFont typeface="Arial" charset="0"/>
              <a:buNone/>
              <a:defRPr/>
            </a:pPr>
            <a:r>
              <a:rPr lang="en-US" sz="3600" dirty="0" smtClean="0"/>
              <a:t>The five </a:t>
            </a:r>
            <a:r>
              <a:rPr lang="en-US" sz="3600" dirty="0" err="1" smtClean="0"/>
              <a:t>enterotoxins</a:t>
            </a:r>
            <a:r>
              <a:rPr lang="en-US" sz="3600" dirty="0" smtClean="0"/>
              <a:t> are:</a:t>
            </a:r>
          </a:p>
          <a:p>
            <a:pPr marL="742950" indent="-742950">
              <a:buFont typeface="+mj-lt"/>
              <a:buAutoNum type="arabicPeriod"/>
              <a:defRPr/>
            </a:pPr>
            <a:r>
              <a:rPr lang="en-US" sz="3600" dirty="0" smtClean="0"/>
              <a:t>Staphylococcal </a:t>
            </a:r>
            <a:r>
              <a:rPr lang="en-US" sz="3600" dirty="0" err="1" smtClean="0"/>
              <a:t>enterotoxin</a:t>
            </a:r>
            <a:r>
              <a:rPr lang="en-US" sz="3600" dirty="0" smtClean="0"/>
              <a:t> A(SEA),</a:t>
            </a:r>
          </a:p>
          <a:p>
            <a:pPr marL="742950" indent="-742950">
              <a:buFont typeface="+mj-lt"/>
              <a:buAutoNum type="arabicPeriod"/>
              <a:defRPr/>
            </a:pPr>
            <a:r>
              <a:rPr lang="en-US" sz="3600" dirty="0" smtClean="0"/>
              <a:t>Staphylococcal </a:t>
            </a:r>
            <a:r>
              <a:rPr lang="en-US" sz="3600" dirty="0" err="1" smtClean="0"/>
              <a:t>enterotoxin</a:t>
            </a:r>
            <a:r>
              <a:rPr lang="en-US" sz="3600" dirty="0" smtClean="0"/>
              <a:t> B (SEB),</a:t>
            </a:r>
          </a:p>
          <a:p>
            <a:pPr marL="742950" indent="-742950">
              <a:buFont typeface="+mj-lt"/>
              <a:buAutoNum type="arabicPeriod"/>
              <a:defRPr/>
            </a:pPr>
            <a:r>
              <a:rPr lang="en-US" sz="3600" dirty="0" smtClean="0"/>
              <a:t>Staphylococcal </a:t>
            </a:r>
            <a:r>
              <a:rPr lang="en-US" sz="3600" dirty="0" err="1" smtClean="0"/>
              <a:t>enterotoxin</a:t>
            </a:r>
            <a:r>
              <a:rPr lang="en-US" sz="3600" dirty="0" smtClean="0"/>
              <a:t> C (SEC),</a:t>
            </a:r>
          </a:p>
          <a:p>
            <a:pPr marL="742950" indent="-742950">
              <a:buFont typeface="+mj-lt"/>
              <a:buAutoNum type="arabicPeriod"/>
              <a:defRPr/>
            </a:pPr>
            <a:r>
              <a:rPr lang="en-US" sz="3600" dirty="0" smtClean="0"/>
              <a:t>Staphylococcal </a:t>
            </a:r>
            <a:r>
              <a:rPr lang="en-US" sz="3600" dirty="0" err="1" smtClean="0"/>
              <a:t>enterotoxin</a:t>
            </a:r>
            <a:r>
              <a:rPr lang="en-US" sz="3600" dirty="0" smtClean="0"/>
              <a:t> D (SED), </a:t>
            </a:r>
          </a:p>
          <a:p>
            <a:pPr marL="742950" indent="-742950">
              <a:buFont typeface="+mj-lt"/>
              <a:buAutoNum type="arabicPeriod"/>
              <a:defRPr/>
            </a:pPr>
            <a:r>
              <a:rPr lang="en-US" sz="3600" dirty="0" smtClean="0"/>
              <a:t>Staphylococcal </a:t>
            </a:r>
            <a:r>
              <a:rPr lang="en-US" sz="3600" dirty="0" err="1" smtClean="0"/>
              <a:t>enterotoxin</a:t>
            </a:r>
            <a:r>
              <a:rPr lang="en-US" sz="3600" dirty="0" smtClean="0"/>
              <a:t> E (SEE)</a:t>
            </a:r>
          </a:p>
          <a:p>
            <a:pPr marL="742950" indent="-742950">
              <a:buFont typeface="Arial" charset="0"/>
              <a:buNone/>
              <a:defRPr/>
            </a:pPr>
            <a:r>
              <a:rPr lang="en-US" i="1" dirty="0" smtClean="0">
                <a:solidFill>
                  <a:srgbClr val="00B050"/>
                </a:solidFill>
              </a:rPr>
              <a:t>	</a:t>
            </a:r>
            <a:r>
              <a:rPr lang="en-US" i="1" dirty="0" smtClean="0">
                <a:solidFill>
                  <a:srgbClr val="00B050"/>
                </a:solidFill>
                <a:latin typeface="Aharoni" pitchFamily="2" charset="-79"/>
                <a:cs typeface="Aharoni" pitchFamily="2" charset="-79"/>
              </a:rPr>
              <a:t>Individual strains of </a:t>
            </a:r>
            <a:r>
              <a:rPr lang="en-US" b="1" i="1" dirty="0" smtClean="0">
                <a:solidFill>
                  <a:srgbClr val="00B050"/>
                </a:solidFill>
                <a:latin typeface="Aharoni" pitchFamily="2" charset="-79"/>
                <a:cs typeface="Aharoni" pitchFamily="2" charset="-79"/>
              </a:rPr>
              <a:t>S. </a:t>
            </a:r>
            <a:r>
              <a:rPr lang="en-US" b="1" i="1" dirty="0" err="1" smtClean="0">
                <a:solidFill>
                  <a:srgbClr val="00B050"/>
                </a:solidFill>
                <a:latin typeface="Aharoni" pitchFamily="2" charset="-79"/>
                <a:cs typeface="Aharoni" pitchFamily="2" charset="-79"/>
              </a:rPr>
              <a:t>aureus</a:t>
            </a:r>
            <a:r>
              <a:rPr lang="en-US" i="1" dirty="0" smtClean="0">
                <a:solidFill>
                  <a:srgbClr val="00B050"/>
                </a:solidFill>
                <a:latin typeface="Aharoni" pitchFamily="2" charset="-79"/>
                <a:cs typeface="Aharoni" pitchFamily="2" charset="-79"/>
              </a:rPr>
              <a:t> may produce </a:t>
            </a:r>
            <a:r>
              <a:rPr lang="en-US" i="1" dirty="0" smtClean="0">
                <a:solidFill>
                  <a:srgbClr val="C00000"/>
                </a:solidFill>
                <a:latin typeface="Aharoni" pitchFamily="2" charset="-79"/>
                <a:cs typeface="Aharoni" pitchFamily="2" charset="-79"/>
              </a:rPr>
              <a:t>one or more </a:t>
            </a:r>
            <a:r>
              <a:rPr lang="en-US" i="1" smtClean="0">
                <a:solidFill>
                  <a:srgbClr val="00B050"/>
                </a:solidFill>
                <a:latin typeface="Aharoni" pitchFamily="2" charset="-79"/>
                <a:cs typeface="Aharoni" pitchFamily="2" charset="-79"/>
              </a:rPr>
              <a:t>of</a:t>
            </a:r>
            <a:r>
              <a:rPr lang="en-US" i="1" smtClean="0">
                <a:solidFill>
                  <a:srgbClr val="C00000"/>
                </a:solidFill>
                <a:latin typeface="Aharoni" pitchFamily="2" charset="-79"/>
                <a:cs typeface="Aharoni" pitchFamily="2" charset="-79"/>
              </a:rPr>
              <a:t> </a:t>
            </a:r>
            <a:r>
              <a:rPr lang="en-US" i="1" smtClean="0">
                <a:solidFill>
                  <a:srgbClr val="00B050"/>
                </a:solidFill>
                <a:latin typeface="Aharoni" pitchFamily="2" charset="-79"/>
                <a:cs typeface="Aharoni" pitchFamily="2" charset="-79"/>
              </a:rPr>
              <a:t>enterotoxin</a:t>
            </a:r>
            <a:r>
              <a:rPr lang="en-US" i="1" dirty="0" smtClean="0">
                <a:solidFill>
                  <a:srgbClr val="00B050"/>
                </a:solidFill>
                <a:latin typeface="Aharoni" pitchFamily="2" charset="-79"/>
                <a:cs typeface="Aharoni" pitchFamily="2" charset="-79"/>
              </a:rPr>
              <a:t> types while growing in food</a:t>
            </a:r>
            <a:endParaRPr lang="sw-KE" i="1" dirty="0" smtClean="0">
              <a:solidFill>
                <a:srgbClr val="00B050"/>
              </a:solidFill>
              <a:latin typeface="Aharoni" pitchFamily="2" charset="-79"/>
              <a:cs typeface="Aharoni" pitchFamily="2" charset="-79"/>
            </a:endParaRPr>
          </a:p>
          <a:p>
            <a:pPr>
              <a:buFont typeface="Arial" charset="0"/>
              <a:buChar char="•"/>
              <a:defRPr/>
            </a:pPr>
            <a:endParaRPr lang="sw-KE"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le 1"/>
          <p:cNvSpPr>
            <a:spLocks noGrp="1"/>
          </p:cNvSpPr>
          <p:nvPr>
            <p:ph type="title"/>
          </p:nvPr>
        </p:nvSpPr>
        <p:spPr>
          <a:xfrm>
            <a:off x="457200" y="274638"/>
            <a:ext cx="8229600" cy="868362"/>
          </a:xfrm>
        </p:spPr>
        <p:txBody>
          <a:bodyPr/>
          <a:lstStyle/>
          <a:p>
            <a:r>
              <a:rPr lang="en-US" sz="4000" b="1" smtClean="0">
                <a:solidFill>
                  <a:srgbClr val="FF0000"/>
                </a:solidFill>
              </a:rPr>
              <a:t>Growth conditions</a:t>
            </a:r>
            <a:endParaRPr lang="sw-KE" sz="4000" smtClean="0">
              <a:solidFill>
                <a:srgbClr val="FF0000"/>
              </a:solidFill>
            </a:endParaRPr>
          </a:p>
        </p:txBody>
      </p:sp>
      <p:sp>
        <p:nvSpPr>
          <p:cNvPr id="92163" name="Content Placeholder 2"/>
          <p:cNvSpPr>
            <a:spLocks noGrp="1"/>
          </p:cNvSpPr>
          <p:nvPr>
            <p:ph idx="1"/>
          </p:nvPr>
        </p:nvSpPr>
        <p:spPr>
          <a:xfrm>
            <a:off x="457200" y="1219200"/>
            <a:ext cx="8229600" cy="4906963"/>
          </a:xfrm>
        </p:spPr>
        <p:txBody>
          <a:bodyPr/>
          <a:lstStyle/>
          <a:p>
            <a:endParaRPr lang="en-US" sz="3000" i="1" smtClean="0"/>
          </a:p>
          <a:p>
            <a:r>
              <a:rPr lang="en-US" sz="3000" i="1" smtClean="0"/>
              <a:t>Staphylococcus aureus</a:t>
            </a:r>
            <a:r>
              <a:rPr lang="en-US" sz="3000" smtClean="0"/>
              <a:t> is a facultative anaerobe, non-spore forming gram positive coccids. </a:t>
            </a:r>
          </a:p>
          <a:p>
            <a:r>
              <a:rPr lang="en-US" sz="3000" smtClean="0"/>
              <a:t>It grows at a range temperature between 12-44</a:t>
            </a:r>
            <a:r>
              <a:rPr lang="en-US" sz="3000" baseline="30000" smtClean="0"/>
              <a:t>o</a:t>
            </a:r>
            <a:r>
              <a:rPr lang="en-US" sz="3000" smtClean="0"/>
              <a:t>C (optimum 37</a:t>
            </a:r>
            <a:r>
              <a:rPr lang="en-US" sz="3000" baseline="30000" smtClean="0"/>
              <a:t>o</a:t>
            </a:r>
            <a:r>
              <a:rPr lang="en-US" sz="3000" smtClean="0"/>
              <a:t>C) and pH range 4.0-9.83 (optimum 7.4-7.6). </a:t>
            </a:r>
          </a:p>
          <a:p>
            <a:r>
              <a:rPr lang="en-US" sz="3000" smtClean="0"/>
              <a:t>Growth occurs in an environment containing up to 18% sodium chloride.</a:t>
            </a:r>
            <a:endParaRPr lang="sw-KE" sz="300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1"/>
          <p:cNvSpPr>
            <a:spLocks noGrp="1"/>
          </p:cNvSpPr>
          <p:nvPr>
            <p:ph type="title"/>
          </p:nvPr>
        </p:nvSpPr>
        <p:spPr/>
        <p:txBody>
          <a:bodyPr/>
          <a:lstStyle/>
          <a:p>
            <a:r>
              <a:rPr lang="en-US" smtClean="0">
                <a:solidFill>
                  <a:srgbClr val="FF0000"/>
                </a:solidFill>
                <a:latin typeface="Aharoni" pitchFamily="2" charset="-79"/>
                <a:cs typeface="Aharoni" pitchFamily="2" charset="-79"/>
              </a:rPr>
              <a:t>Toxin production</a:t>
            </a:r>
            <a:endParaRPr lang="sw-KE" smtClean="0">
              <a:solidFill>
                <a:srgbClr val="FF0000"/>
              </a:solidFill>
              <a:latin typeface="Aharoni" pitchFamily="2" charset="-79"/>
              <a:cs typeface="Aharoni" pitchFamily="2" charset="-79"/>
            </a:endParaRPr>
          </a:p>
        </p:txBody>
      </p:sp>
      <p:sp>
        <p:nvSpPr>
          <p:cNvPr id="94211" name="Content Placeholder 2"/>
          <p:cNvSpPr>
            <a:spLocks noGrp="1"/>
          </p:cNvSpPr>
          <p:nvPr>
            <p:ph idx="1"/>
          </p:nvPr>
        </p:nvSpPr>
        <p:spPr/>
        <p:txBody>
          <a:bodyPr/>
          <a:lstStyle/>
          <a:p>
            <a:r>
              <a:rPr lang="en-US" smtClean="0"/>
              <a:t>Toxin production occurs at growth temperature 12-44</a:t>
            </a:r>
            <a:r>
              <a:rPr lang="en-US" baseline="30000" smtClean="0"/>
              <a:t>o</a:t>
            </a:r>
            <a:r>
              <a:rPr lang="en-US" smtClean="0"/>
              <a:t>C, pH 4.2 and salt concentration of ≤10%.</a:t>
            </a:r>
          </a:p>
          <a:p>
            <a:r>
              <a:rPr lang="en-US" smtClean="0"/>
              <a:t>No toxin production occurs at temperatures below 12</a:t>
            </a:r>
            <a:r>
              <a:rPr lang="en-US" baseline="30000" smtClean="0"/>
              <a:t>o</a:t>
            </a:r>
            <a:r>
              <a:rPr lang="en-US" smtClean="0"/>
              <a:t>C, pH &lt; 4.2 and &gt; 10 % salt.</a:t>
            </a:r>
            <a:endParaRPr lang="sw-KE" smtClean="0"/>
          </a:p>
          <a:p>
            <a:endParaRPr lang="sw-KE" smtClean="0"/>
          </a:p>
          <a:p>
            <a:endParaRPr lang="sw-KE"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itle 1"/>
          <p:cNvSpPr>
            <a:spLocks noGrp="1"/>
          </p:cNvSpPr>
          <p:nvPr>
            <p:ph type="title"/>
          </p:nvPr>
        </p:nvSpPr>
        <p:spPr>
          <a:xfrm>
            <a:off x="457200" y="274638"/>
            <a:ext cx="8229600" cy="792162"/>
          </a:xfrm>
        </p:spPr>
        <p:txBody>
          <a:bodyPr/>
          <a:lstStyle/>
          <a:p>
            <a:r>
              <a:rPr lang="en-US" sz="4000" b="1" smtClean="0">
                <a:solidFill>
                  <a:srgbClr val="0070C0"/>
                </a:solidFill>
                <a:latin typeface="Aharoni" pitchFamily="2" charset="-79"/>
                <a:cs typeface="Aharoni" pitchFamily="2" charset="-79"/>
              </a:rPr>
              <a:t>Nature of enterotoxins</a:t>
            </a:r>
            <a:endParaRPr lang="sw-KE" sz="4000" smtClean="0">
              <a:solidFill>
                <a:srgbClr val="0070C0"/>
              </a:solidFill>
              <a:latin typeface="Aharoni" pitchFamily="2" charset="-79"/>
              <a:cs typeface="Aharoni" pitchFamily="2" charset="-79"/>
            </a:endParaRPr>
          </a:p>
        </p:txBody>
      </p:sp>
      <p:sp>
        <p:nvSpPr>
          <p:cNvPr id="96259" name="Content Placeholder 2"/>
          <p:cNvSpPr>
            <a:spLocks noGrp="1"/>
          </p:cNvSpPr>
          <p:nvPr>
            <p:ph idx="1"/>
          </p:nvPr>
        </p:nvSpPr>
        <p:spPr>
          <a:xfrm>
            <a:off x="457200" y="1143000"/>
            <a:ext cx="8229600" cy="4983163"/>
          </a:xfrm>
        </p:spPr>
        <p:txBody>
          <a:bodyPr/>
          <a:lstStyle/>
          <a:p>
            <a:r>
              <a:rPr lang="en-US" sz="2900" smtClean="0"/>
              <a:t>All the staphylococcal enterotoxins are heat stable (withstand heating at 100</a:t>
            </a:r>
            <a:r>
              <a:rPr lang="en-US" sz="2900" baseline="30000" smtClean="0"/>
              <a:t>o</a:t>
            </a:r>
            <a:r>
              <a:rPr lang="en-US" sz="2900" smtClean="0"/>
              <a:t>C for one hour) and ordinary cooking procedures, pasteurization and drying do not inactivate these enterotoxins. </a:t>
            </a:r>
          </a:p>
          <a:p>
            <a:r>
              <a:rPr lang="en-US" sz="2900" smtClean="0"/>
              <a:t>They are insensitive to pH changes(pH stable) and resistant to most proteolysis enzymes (trypsin, chymotrypsin, renin, and pepsin). </a:t>
            </a:r>
          </a:p>
          <a:p>
            <a:r>
              <a:rPr lang="en-US" sz="2900" smtClean="0"/>
              <a:t>The enterotoxins are also not affected by irradiation.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tle 1"/>
          <p:cNvSpPr>
            <a:spLocks noGrp="1"/>
          </p:cNvSpPr>
          <p:nvPr>
            <p:ph type="title"/>
          </p:nvPr>
        </p:nvSpPr>
        <p:spPr/>
        <p:txBody>
          <a:bodyPr/>
          <a:lstStyle/>
          <a:p>
            <a:r>
              <a:rPr lang="en-US" sz="4000" smtClean="0">
                <a:solidFill>
                  <a:srgbClr val="0070C0"/>
                </a:solidFill>
                <a:latin typeface="Aharoni" pitchFamily="2" charset="-79"/>
                <a:cs typeface="Aharoni" pitchFamily="2" charset="-79"/>
              </a:rPr>
              <a:t>Vehicle foods</a:t>
            </a:r>
            <a:endParaRPr lang="sw-KE" sz="4000" smtClean="0">
              <a:solidFill>
                <a:srgbClr val="0070C0"/>
              </a:solidFill>
              <a:latin typeface="Aharoni" pitchFamily="2" charset="-79"/>
              <a:cs typeface="Aharoni" pitchFamily="2" charset="-79"/>
            </a:endParaRPr>
          </a:p>
        </p:txBody>
      </p:sp>
      <p:sp>
        <p:nvSpPr>
          <p:cNvPr id="98307" name="Content Placeholder 2"/>
          <p:cNvSpPr>
            <a:spLocks noGrp="1"/>
          </p:cNvSpPr>
          <p:nvPr>
            <p:ph idx="1"/>
          </p:nvPr>
        </p:nvSpPr>
        <p:spPr>
          <a:xfrm>
            <a:off x="457200" y="1371600"/>
            <a:ext cx="8229600" cy="4754563"/>
          </a:xfrm>
        </p:spPr>
        <p:txBody>
          <a:bodyPr/>
          <a:lstStyle/>
          <a:p>
            <a:r>
              <a:rPr lang="en-US" sz="3600" smtClean="0"/>
              <a:t>Milk and milk products including pasteurized milk, yoghurt, chocolate milk, fermented milk, cream filled pastries, poultry, fish, shellfish, meat and meat products, non meat salads, egg and egg products, vegetables and cereal products have been involved. </a:t>
            </a:r>
            <a:endParaRPr lang="sw-KE" sz="360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le 1"/>
          <p:cNvSpPr>
            <a:spLocks noGrp="1"/>
          </p:cNvSpPr>
          <p:nvPr>
            <p:ph type="title"/>
          </p:nvPr>
        </p:nvSpPr>
        <p:spPr>
          <a:xfrm>
            <a:off x="457200" y="274638"/>
            <a:ext cx="8229600" cy="715962"/>
          </a:xfrm>
        </p:spPr>
        <p:txBody>
          <a:bodyPr/>
          <a:lstStyle/>
          <a:p>
            <a:r>
              <a:rPr lang="en-US" sz="4000" b="1" smtClean="0">
                <a:solidFill>
                  <a:srgbClr val="0070C0"/>
                </a:solidFill>
                <a:latin typeface="Aharoni" pitchFamily="2" charset="-79"/>
                <a:cs typeface="Aharoni" pitchFamily="2" charset="-79"/>
              </a:rPr>
              <a:t>Reservoirs</a:t>
            </a:r>
            <a:endParaRPr lang="sw-KE" sz="4000" smtClean="0">
              <a:solidFill>
                <a:srgbClr val="0070C0"/>
              </a:solidFill>
              <a:latin typeface="Aharoni" pitchFamily="2" charset="-79"/>
              <a:cs typeface="Aharoni" pitchFamily="2" charset="-79"/>
            </a:endParaRPr>
          </a:p>
        </p:txBody>
      </p:sp>
      <p:sp>
        <p:nvSpPr>
          <p:cNvPr id="100355" name="Content Placeholder 2"/>
          <p:cNvSpPr>
            <a:spLocks noGrp="1"/>
          </p:cNvSpPr>
          <p:nvPr>
            <p:ph idx="1"/>
          </p:nvPr>
        </p:nvSpPr>
        <p:spPr>
          <a:xfrm>
            <a:off x="457200" y="1143000"/>
            <a:ext cx="8229600" cy="4983163"/>
          </a:xfrm>
        </p:spPr>
        <p:txBody>
          <a:bodyPr/>
          <a:lstStyle/>
          <a:p>
            <a:r>
              <a:rPr lang="en-US" sz="3000" smtClean="0"/>
              <a:t>Staphylococci are found in varying numbers in air, dust, water, food, feces and sewage. </a:t>
            </a:r>
          </a:p>
          <a:p>
            <a:r>
              <a:rPr lang="en-US" sz="3000" smtClean="0"/>
              <a:t>The primary habitat of </a:t>
            </a:r>
            <a:r>
              <a:rPr lang="en-US" sz="3000" i="1" smtClean="0"/>
              <a:t>S. aureus</a:t>
            </a:r>
            <a:r>
              <a:rPr lang="en-US" sz="3000" smtClean="0"/>
              <a:t> is the mucous membranes of the nasopharynx and skin of man and animals. </a:t>
            </a:r>
          </a:p>
          <a:p>
            <a:r>
              <a:rPr lang="en-US" sz="3000" smtClean="0"/>
              <a:t>The organism is found in the nose, skin, saliva, intestinal contents and in feces. </a:t>
            </a:r>
          </a:p>
          <a:p>
            <a:r>
              <a:rPr lang="en-US" sz="3000" smtClean="0"/>
              <a:t>Human carriers of this organism are numerous and are undoubtedly the source of a number of outbreaks. </a:t>
            </a:r>
            <a:endParaRPr lang="sw-KE" sz="3000" smtClean="0"/>
          </a:p>
          <a:p>
            <a:endParaRPr lang="sw-KE"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itle 1"/>
          <p:cNvSpPr>
            <a:spLocks noGrp="1"/>
          </p:cNvSpPr>
          <p:nvPr>
            <p:ph type="title"/>
          </p:nvPr>
        </p:nvSpPr>
        <p:spPr>
          <a:xfrm>
            <a:off x="457200" y="274638"/>
            <a:ext cx="8229600" cy="944562"/>
          </a:xfrm>
        </p:spPr>
        <p:txBody>
          <a:bodyPr/>
          <a:lstStyle/>
          <a:p>
            <a:r>
              <a:rPr lang="en-US" sz="4000" smtClean="0">
                <a:solidFill>
                  <a:srgbClr val="0070C0"/>
                </a:solidFill>
                <a:latin typeface="Aharoni" pitchFamily="2" charset="-79"/>
                <a:cs typeface="Aharoni" pitchFamily="2" charset="-79"/>
              </a:rPr>
              <a:t>Reservoirs</a:t>
            </a:r>
            <a:endParaRPr lang="sw-KE" sz="4000" smtClean="0">
              <a:solidFill>
                <a:srgbClr val="0070C0"/>
              </a:solidFill>
              <a:latin typeface="Aharoni" pitchFamily="2" charset="-79"/>
              <a:cs typeface="Aharoni" pitchFamily="2" charset="-79"/>
            </a:endParaRPr>
          </a:p>
        </p:txBody>
      </p:sp>
      <p:sp>
        <p:nvSpPr>
          <p:cNvPr id="102403" name="Content Placeholder 2"/>
          <p:cNvSpPr>
            <a:spLocks noGrp="1"/>
          </p:cNvSpPr>
          <p:nvPr>
            <p:ph idx="1"/>
          </p:nvPr>
        </p:nvSpPr>
        <p:spPr>
          <a:xfrm>
            <a:off x="457200" y="1371600"/>
            <a:ext cx="8229600" cy="4754563"/>
          </a:xfrm>
        </p:spPr>
        <p:txBody>
          <a:bodyPr/>
          <a:lstStyle/>
          <a:p>
            <a:r>
              <a:rPr lang="en-US" smtClean="0"/>
              <a:t>Contamination of foods may be traced to food handlers with minor septic hand infections or severe nasal infections, </a:t>
            </a:r>
          </a:p>
          <a:p>
            <a:r>
              <a:rPr lang="en-US" smtClean="0"/>
              <a:t>The nasal mucous membrane is another particularly important source of staphylococci of human origin.</a:t>
            </a:r>
            <a:endParaRPr lang="sw-KE"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itle 1"/>
          <p:cNvSpPr>
            <a:spLocks noGrp="1"/>
          </p:cNvSpPr>
          <p:nvPr>
            <p:ph type="title"/>
          </p:nvPr>
        </p:nvSpPr>
        <p:spPr>
          <a:xfrm>
            <a:off x="457200" y="274638"/>
            <a:ext cx="8229600" cy="715962"/>
          </a:xfrm>
        </p:spPr>
        <p:txBody>
          <a:bodyPr/>
          <a:lstStyle/>
          <a:p>
            <a:r>
              <a:rPr lang="en-US" b="1" smtClean="0"/>
              <a:t/>
            </a:r>
            <a:br>
              <a:rPr lang="en-US" b="1" smtClean="0"/>
            </a:br>
            <a:r>
              <a:rPr lang="en-US" sz="4000" b="1" smtClean="0">
                <a:solidFill>
                  <a:srgbClr val="0070C0"/>
                </a:solidFill>
                <a:latin typeface="Aharoni" pitchFamily="2" charset="-79"/>
                <a:cs typeface="Aharoni" pitchFamily="2" charset="-79"/>
              </a:rPr>
              <a:t>Disease symptoms in man</a:t>
            </a:r>
            <a:r>
              <a:rPr lang="sw-KE" smtClean="0"/>
              <a:t/>
            </a:r>
            <a:br>
              <a:rPr lang="sw-KE" smtClean="0"/>
            </a:br>
            <a:endParaRPr lang="sw-KE" smtClean="0"/>
          </a:p>
        </p:txBody>
      </p:sp>
      <p:sp>
        <p:nvSpPr>
          <p:cNvPr id="104451" name="Content Placeholder 2"/>
          <p:cNvSpPr>
            <a:spLocks noGrp="1"/>
          </p:cNvSpPr>
          <p:nvPr>
            <p:ph idx="1"/>
          </p:nvPr>
        </p:nvSpPr>
        <p:spPr>
          <a:xfrm>
            <a:off x="457200" y="1066800"/>
            <a:ext cx="8229600" cy="5059363"/>
          </a:xfrm>
        </p:spPr>
        <p:txBody>
          <a:bodyPr/>
          <a:lstStyle/>
          <a:p>
            <a:r>
              <a:rPr lang="en-US" sz="2800" smtClean="0"/>
              <a:t>Inc. period is 1-6 hrs after consumption of food contaminated with at least 1.0 µg of enterotoxin. </a:t>
            </a:r>
          </a:p>
          <a:p>
            <a:r>
              <a:rPr lang="en-US" sz="2800" smtClean="0"/>
              <a:t>Clinical signs include salvation, nausea, vomiting, abdominal cramps, sometimes diarrhea. </a:t>
            </a:r>
          </a:p>
          <a:p>
            <a:r>
              <a:rPr lang="en-US" sz="2800" smtClean="0"/>
              <a:t>It has an attack rate of 5-100%, but fatalities which occurs in children, the old and debilitated victims are rare. </a:t>
            </a:r>
          </a:p>
          <a:p>
            <a:r>
              <a:rPr lang="en-US" sz="2800" smtClean="0"/>
              <a:t>Duration of illness is 24-72 hrs. </a:t>
            </a:r>
          </a:p>
          <a:p>
            <a:r>
              <a:rPr lang="en-US" sz="2800" smtClean="0"/>
              <a:t>Dose of 1.0 µg or more is needed to cause disease</a:t>
            </a:r>
            <a:r>
              <a:rPr lang="en-US" sz="2900" smtClean="0"/>
              <a:t>.</a:t>
            </a:r>
            <a:endParaRPr lang="sw-KE" sz="2900" smtClean="0"/>
          </a:p>
          <a:p>
            <a:endParaRPr lang="sw-KE"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le 1"/>
          <p:cNvSpPr>
            <a:spLocks noGrp="1"/>
          </p:cNvSpPr>
          <p:nvPr>
            <p:ph type="title"/>
          </p:nvPr>
        </p:nvSpPr>
        <p:spPr>
          <a:xfrm>
            <a:off x="381000" y="304800"/>
            <a:ext cx="8229600" cy="792163"/>
          </a:xfrm>
        </p:spPr>
        <p:txBody>
          <a:bodyPr/>
          <a:lstStyle/>
          <a:p>
            <a:r>
              <a:rPr lang="en-US" b="1" smtClean="0">
                <a:solidFill>
                  <a:srgbClr val="0070C0"/>
                </a:solidFill>
                <a:latin typeface="Aharoni" pitchFamily="2" charset="-79"/>
                <a:cs typeface="Aharoni" pitchFamily="2" charset="-79"/>
              </a:rPr>
              <a:t>Diagnosis</a:t>
            </a:r>
            <a:endParaRPr lang="sw-KE" smtClean="0">
              <a:solidFill>
                <a:srgbClr val="0070C0"/>
              </a:solidFill>
              <a:latin typeface="Aharoni" pitchFamily="2" charset="-79"/>
              <a:cs typeface="Aharoni" pitchFamily="2" charset="-79"/>
            </a:endParaRPr>
          </a:p>
        </p:txBody>
      </p:sp>
      <p:sp>
        <p:nvSpPr>
          <p:cNvPr id="106499" name="Content Placeholder 2"/>
          <p:cNvSpPr>
            <a:spLocks noGrp="1"/>
          </p:cNvSpPr>
          <p:nvPr>
            <p:ph idx="1"/>
          </p:nvPr>
        </p:nvSpPr>
        <p:spPr>
          <a:xfrm>
            <a:off x="457200" y="1295400"/>
            <a:ext cx="8229600" cy="4830763"/>
          </a:xfrm>
        </p:spPr>
        <p:txBody>
          <a:bodyPr/>
          <a:lstStyle/>
          <a:p>
            <a:pPr marL="514350" indent="-514350">
              <a:buFont typeface="Calibri" pitchFamily="34" charset="0"/>
              <a:buAutoNum type="arabicPeriod"/>
            </a:pPr>
            <a:r>
              <a:rPr lang="en-US" smtClean="0"/>
              <a:t>Use of clinical symptoms -incubation time (1-6 hrs),clinical symptoms include nausea, headache, vomiting and diarrhea.</a:t>
            </a:r>
            <a:endParaRPr lang="sw-KE" smtClean="0"/>
          </a:p>
          <a:p>
            <a:pPr marL="514350" indent="-514350">
              <a:buFont typeface="Calibri" pitchFamily="34" charset="0"/>
              <a:buAutoNum type="arabicPeriod"/>
            </a:pPr>
            <a:r>
              <a:rPr lang="en-US" smtClean="0"/>
              <a:t>Enumeration of organisms in food and stool (presence of ≥10</a:t>
            </a:r>
            <a:r>
              <a:rPr lang="en-US" baseline="30000" smtClean="0"/>
              <a:t>6</a:t>
            </a:r>
            <a:r>
              <a:rPr lang="en-US" smtClean="0"/>
              <a:t> cfu/g of </a:t>
            </a:r>
            <a:r>
              <a:rPr lang="en-US" i="1" smtClean="0"/>
              <a:t>S. aureus</a:t>
            </a:r>
            <a:r>
              <a:rPr lang="en-US" smtClean="0"/>
              <a:t> in food in indicative of involvement of the diseasae in an outbreak.</a:t>
            </a:r>
            <a:endParaRPr lang="sw-KE"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itle 1"/>
          <p:cNvSpPr>
            <a:spLocks noGrp="1"/>
          </p:cNvSpPr>
          <p:nvPr>
            <p:ph type="title"/>
          </p:nvPr>
        </p:nvSpPr>
        <p:spPr/>
        <p:txBody>
          <a:bodyPr/>
          <a:lstStyle/>
          <a:p>
            <a:r>
              <a:rPr lang="en-US" smtClean="0">
                <a:solidFill>
                  <a:srgbClr val="0070C0"/>
                </a:solidFill>
                <a:latin typeface="Aharoni" pitchFamily="2" charset="-79"/>
                <a:cs typeface="Aharoni" pitchFamily="2" charset="-79"/>
              </a:rPr>
              <a:t>Diagnosis cont…</a:t>
            </a:r>
            <a:endParaRPr lang="sw-KE" smtClean="0">
              <a:solidFill>
                <a:srgbClr val="0070C0"/>
              </a:solidFill>
              <a:latin typeface="Aharoni" pitchFamily="2" charset="-79"/>
              <a:cs typeface="Aharoni" pitchFamily="2" charset="-79"/>
            </a:endParaRPr>
          </a:p>
        </p:txBody>
      </p:sp>
      <p:sp>
        <p:nvSpPr>
          <p:cNvPr id="108547" name="Content Placeholder 2"/>
          <p:cNvSpPr>
            <a:spLocks noGrp="1"/>
          </p:cNvSpPr>
          <p:nvPr>
            <p:ph idx="1"/>
          </p:nvPr>
        </p:nvSpPr>
        <p:spPr/>
        <p:txBody>
          <a:bodyPr/>
          <a:lstStyle/>
          <a:p>
            <a:pPr>
              <a:buFont typeface="Arial" pitchFamily="34" charset="0"/>
              <a:buNone/>
            </a:pPr>
            <a:r>
              <a:rPr lang="en-US" smtClean="0"/>
              <a:t>3. Enterotoxin detection in suspect food, stool and in vomitus of victims using various methods which include:</a:t>
            </a:r>
            <a:endParaRPr lang="sw-KE" smtClean="0"/>
          </a:p>
          <a:p>
            <a:r>
              <a:rPr lang="en-US" smtClean="0"/>
              <a:t>	Serological (e.g. ELISA, reverse passive latex agglutination, or </a:t>
            </a:r>
          </a:p>
          <a:p>
            <a:pPr>
              <a:buFont typeface="Arial" pitchFamily="34" charset="0"/>
              <a:buNone/>
            </a:pPr>
            <a:r>
              <a:rPr lang="en-US" smtClean="0"/>
              <a:t>	</a:t>
            </a:r>
            <a:endParaRPr lang="sw-KE" smtClean="0"/>
          </a:p>
          <a:p>
            <a:pPr>
              <a:buFont typeface="Arial" pitchFamily="34" charset="0"/>
              <a:buNone/>
            </a:pPr>
            <a:r>
              <a:rPr lang="en-US" smtClean="0"/>
              <a:t>4). Use of molecular biology techniques. Gene probing and polymerase chain reaction. </a:t>
            </a:r>
            <a:endParaRPr lang="sw-KE" smtClean="0"/>
          </a:p>
          <a:p>
            <a:endParaRPr lang="sw-KE"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lstStyle/>
          <a:p>
            <a:pPr>
              <a:defRPr/>
            </a:pPr>
            <a:r>
              <a:rPr lang="en-US" sz="3600" b="1" dirty="0" smtClean="0">
                <a:solidFill>
                  <a:schemeClr val="accent6">
                    <a:lumMod val="75000"/>
                  </a:schemeClr>
                </a:solidFill>
                <a:latin typeface="Aharoni" pitchFamily="2" charset="-79"/>
                <a:cs typeface="Aharoni" pitchFamily="2" charset="-79"/>
              </a:rPr>
              <a:t>VIRAL FOODBORNE INFECTIONS</a:t>
            </a:r>
            <a:endParaRPr lang="sw-KE" sz="3600" dirty="0">
              <a:solidFill>
                <a:schemeClr val="accent6">
                  <a:lumMod val="75000"/>
                </a:schemeClr>
              </a:solidFill>
            </a:endParaRPr>
          </a:p>
        </p:txBody>
      </p:sp>
      <p:sp>
        <p:nvSpPr>
          <p:cNvPr id="73731" name="Content Placeholder 2"/>
          <p:cNvSpPr>
            <a:spLocks noGrp="1"/>
          </p:cNvSpPr>
          <p:nvPr>
            <p:ph idx="1"/>
          </p:nvPr>
        </p:nvSpPr>
        <p:spPr>
          <a:xfrm>
            <a:off x="457200" y="1295400"/>
            <a:ext cx="8229600" cy="4830763"/>
          </a:xfrm>
        </p:spPr>
        <p:txBody>
          <a:bodyPr/>
          <a:lstStyle/>
          <a:p>
            <a:r>
              <a:rPr lang="en-US" smtClean="0"/>
              <a:t>Viruses are common pathogens transmitted through food.</a:t>
            </a:r>
          </a:p>
          <a:p>
            <a:r>
              <a:rPr lang="en-US" smtClean="0"/>
              <a:t>Hepatitis A and Norwalk-like virus (Novovirus) are the most important viral food borne pathogens.</a:t>
            </a:r>
          </a:p>
          <a:p>
            <a:r>
              <a:rPr lang="en-US" smtClean="0"/>
              <a:t>These viruses are highly infectious and may lead to widespread outbreaks</a:t>
            </a:r>
          </a:p>
          <a:p>
            <a:endParaRPr lang="sw-KE"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itle 1"/>
          <p:cNvSpPr>
            <a:spLocks noGrp="1"/>
          </p:cNvSpPr>
          <p:nvPr>
            <p:ph type="title"/>
          </p:nvPr>
        </p:nvSpPr>
        <p:spPr/>
        <p:txBody>
          <a:bodyPr/>
          <a:lstStyle/>
          <a:p>
            <a:r>
              <a:rPr lang="en-US" b="1" smtClean="0"/>
              <a:t>Preventive measures</a:t>
            </a:r>
            <a:endParaRPr lang="sw-KE" smtClean="0"/>
          </a:p>
        </p:txBody>
      </p:sp>
      <p:sp>
        <p:nvSpPr>
          <p:cNvPr id="110595" name="Content Placeholder 2"/>
          <p:cNvSpPr>
            <a:spLocks noGrp="1"/>
          </p:cNvSpPr>
          <p:nvPr>
            <p:ph idx="1"/>
          </p:nvPr>
        </p:nvSpPr>
        <p:spPr>
          <a:xfrm>
            <a:off x="457200" y="1371600"/>
            <a:ext cx="8229600" cy="4754563"/>
          </a:xfrm>
        </p:spPr>
        <p:txBody>
          <a:bodyPr/>
          <a:lstStyle/>
          <a:p>
            <a:pPr>
              <a:buFont typeface="Arial" pitchFamily="34" charset="0"/>
              <a:buNone/>
            </a:pPr>
            <a:r>
              <a:rPr lang="en-US" smtClean="0"/>
              <a:t>1. Practice good personal hygiene including good personal conduct in food establishment and when handling food. </a:t>
            </a:r>
            <a:endParaRPr lang="sw-KE" smtClean="0"/>
          </a:p>
          <a:p>
            <a:pPr>
              <a:buFont typeface="Arial" pitchFamily="34" charset="0"/>
              <a:buNone/>
            </a:pPr>
            <a:r>
              <a:rPr lang="en-US" smtClean="0"/>
              <a:t>2. Use of spoons when serving foods to prevent contamination of cooked foods </a:t>
            </a:r>
          </a:p>
          <a:p>
            <a:pPr>
              <a:buFont typeface="Arial" pitchFamily="34" charset="0"/>
              <a:buNone/>
            </a:pPr>
            <a:r>
              <a:rPr lang="en-US" smtClean="0"/>
              <a:t>3. Fast cooling of cooked food and keeping such foods at low temperatures.</a:t>
            </a:r>
          </a:p>
          <a:p>
            <a:pPr>
              <a:buFont typeface="Arial" pitchFamily="34" charset="0"/>
              <a:buNone/>
            </a:pPr>
            <a:r>
              <a:rPr lang="en-US" smtClean="0"/>
              <a:t>4. Discourage consumption of left-overs</a:t>
            </a:r>
            <a:endParaRPr lang="sw-KE" smtClean="0"/>
          </a:p>
          <a:p>
            <a:endParaRPr lang="sw-KE"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itle 1"/>
          <p:cNvSpPr>
            <a:spLocks noGrp="1"/>
          </p:cNvSpPr>
          <p:nvPr>
            <p:ph type="title"/>
          </p:nvPr>
        </p:nvSpPr>
        <p:spPr/>
        <p:txBody>
          <a:bodyPr/>
          <a:lstStyle/>
          <a:p>
            <a:r>
              <a:rPr lang="en-US" sz="3600" b="1" i="1" smtClean="0">
                <a:solidFill>
                  <a:srgbClr val="7030A0"/>
                </a:solidFill>
              </a:rPr>
              <a:t/>
            </a:r>
            <a:br>
              <a:rPr lang="en-US" sz="3600" b="1" i="1" smtClean="0">
                <a:solidFill>
                  <a:srgbClr val="7030A0"/>
                </a:solidFill>
              </a:rPr>
            </a:br>
            <a:r>
              <a:rPr lang="en-US" sz="3600" b="1" i="1" smtClean="0">
                <a:solidFill>
                  <a:srgbClr val="7030A0"/>
                </a:solidFill>
              </a:rPr>
              <a:t>Bacillus cereus</a:t>
            </a:r>
            <a:r>
              <a:rPr lang="en-US" sz="3600" b="1" smtClean="0">
                <a:solidFill>
                  <a:srgbClr val="7030A0"/>
                </a:solidFill>
              </a:rPr>
              <a:t> food borne intoxication</a:t>
            </a:r>
            <a:r>
              <a:rPr lang="sw-KE" smtClean="0"/>
              <a:t/>
            </a:r>
            <a:br>
              <a:rPr lang="sw-KE" smtClean="0"/>
            </a:br>
            <a:endParaRPr lang="sw-KE" smtClean="0"/>
          </a:p>
        </p:txBody>
      </p:sp>
      <p:sp>
        <p:nvSpPr>
          <p:cNvPr id="112643" name="Content Placeholder 2"/>
          <p:cNvSpPr>
            <a:spLocks noGrp="1"/>
          </p:cNvSpPr>
          <p:nvPr>
            <p:ph idx="1"/>
          </p:nvPr>
        </p:nvSpPr>
        <p:spPr>
          <a:xfrm>
            <a:off x="381000" y="1219200"/>
            <a:ext cx="8229600" cy="4906963"/>
          </a:xfrm>
        </p:spPr>
        <p:txBody>
          <a:bodyPr/>
          <a:lstStyle/>
          <a:p>
            <a:r>
              <a:rPr lang="en-US" smtClean="0"/>
              <a:t>This is a food borne intoxication caused by consumption of enterotoxins produced by some strains of </a:t>
            </a:r>
            <a:r>
              <a:rPr lang="en-US" i="1" smtClean="0"/>
              <a:t>Bacillus cereus</a:t>
            </a:r>
            <a:r>
              <a:rPr lang="en-US" smtClean="0"/>
              <a:t>. </a:t>
            </a:r>
          </a:p>
          <a:p>
            <a:r>
              <a:rPr lang="en-US" smtClean="0"/>
              <a:t>The organism produces the following enterotoxins which are involved in a food borne intoxication</a:t>
            </a:r>
          </a:p>
          <a:p>
            <a:pPr marL="971550" lvl="1" indent="-514350">
              <a:buFont typeface="Calibri" pitchFamily="34" charset="0"/>
              <a:buAutoNum type="alphaLcPeriod"/>
            </a:pPr>
            <a:r>
              <a:rPr lang="en-US" sz="3000" smtClean="0"/>
              <a:t>Two diarrhoeal enterotoxins: -hemolysin BL enterotoxin, non-hemolytic enterotoxin, and</a:t>
            </a:r>
          </a:p>
          <a:p>
            <a:pPr marL="971550" lvl="1" indent="-514350">
              <a:buFont typeface="Calibri" pitchFamily="34" charset="0"/>
              <a:buAutoNum type="alphaLcPeriod"/>
            </a:pPr>
            <a:r>
              <a:rPr lang="en-US" sz="3000" smtClean="0"/>
              <a:t>Emetic toxin (nausea causing)</a:t>
            </a:r>
            <a:endParaRPr lang="sw-KE" sz="300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Title 1"/>
          <p:cNvSpPr>
            <a:spLocks noGrp="1"/>
          </p:cNvSpPr>
          <p:nvPr>
            <p:ph type="title"/>
          </p:nvPr>
        </p:nvSpPr>
        <p:spPr>
          <a:xfrm>
            <a:off x="457200" y="274638"/>
            <a:ext cx="8229600" cy="715962"/>
          </a:xfrm>
        </p:spPr>
        <p:txBody>
          <a:bodyPr/>
          <a:lstStyle/>
          <a:p>
            <a:r>
              <a:rPr lang="en-US" b="1" smtClean="0">
                <a:solidFill>
                  <a:srgbClr val="7030A0"/>
                </a:solidFill>
              </a:rPr>
              <a:t>Vehicle foods</a:t>
            </a:r>
            <a:endParaRPr lang="sw-KE" b="1" smtClean="0">
              <a:solidFill>
                <a:srgbClr val="7030A0"/>
              </a:solidFill>
            </a:endParaRPr>
          </a:p>
        </p:txBody>
      </p:sp>
      <p:sp>
        <p:nvSpPr>
          <p:cNvPr id="114691" name="Content Placeholder 2"/>
          <p:cNvSpPr>
            <a:spLocks noGrp="1"/>
          </p:cNvSpPr>
          <p:nvPr>
            <p:ph idx="1"/>
          </p:nvPr>
        </p:nvSpPr>
        <p:spPr>
          <a:xfrm>
            <a:off x="457200" y="1219200"/>
            <a:ext cx="8229600" cy="4906963"/>
          </a:xfrm>
        </p:spPr>
        <p:txBody>
          <a:bodyPr/>
          <a:lstStyle/>
          <a:p>
            <a:r>
              <a:rPr lang="en-US" i="1" smtClean="0"/>
              <a:t>Bacillus cereus</a:t>
            </a:r>
            <a:r>
              <a:rPr lang="en-US" smtClean="0"/>
              <a:t> is a common soil saprophyte and is easily spread to many types of foods, especially of plant origin,</a:t>
            </a:r>
          </a:p>
          <a:p>
            <a:r>
              <a:rPr lang="en-US" smtClean="0"/>
              <a:t>It is frequently isolated from meat, eggs and dairy products, </a:t>
            </a:r>
          </a:p>
          <a:p>
            <a:r>
              <a:rPr lang="en-US" smtClean="0"/>
              <a:t>Cereal dishes e.g. rice, spice, mashed potatoes, herbs, vegetables, minced meat, cream and milk pudding have been involved in </a:t>
            </a:r>
            <a:r>
              <a:rPr lang="en-US" i="1" smtClean="0"/>
              <a:t>B. cereus</a:t>
            </a:r>
            <a:r>
              <a:rPr lang="en-US" smtClean="0"/>
              <a:t> poisoning.</a:t>
            </a:r>
            <a:endParaRPr lang="sw-KE" smtClean="0"/>
          </a:p>
          <a:p>
            <a:endParaRPr lang="sw-KE"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Title 1"/>
          <p:cNvSpPr>
            <a:spLocks noGrp="1"/>
          </p:cNvSpPr>
          <p:nvPr>
            <p:ph type="title"/>
          </p:nvPr>
        </p:nvSpPr>
        <p:spPr/>
        <p:txBody>
          <a:bodyPr/>
          <a:lstStyle/>
          <a:p>
            <a:r>
              <a:rPr lang="en-US" b="1" smtClean="0">
                <a:solidFill>
                  <a:srgbClr val="7030A0"/>
                </a:solidFill>
              </a:rPr>
              <a:t>Symptoms of disease in man</a:t>
            </a:r>
            <a:endParaRPr lang="sw-KE" smtClean="0">
              <a:solidFill>
                <a:srgbClr val="7030A0"/>
              </a:solidFill>
            </a:endParaRPr>
          </a:p>
        </p:txBody>
      </p:sp>
      <p:sp>
        <p:nvSpPr>
          <p:cNvPr id="116739" name="Content Placeholder 2"/>
          <p:cNvSpPr>
            <a:spLocks noGrp="1"/>
          </p:cNvSpPr>
          <p:nvPr>
            <p:ph idx="1"/>
          </p:nvPr>
        </p:nvSpPr>
        <p:spPr>
          <a:xfrm>
            <a:off x="457200" y="1295400"/>
            <a:ext cx="8229600" cy="4830763"/>
          </a:xfrm>
        </p:spPr>
        <p:txBody>
          <a:bodyPr/>
          <a:lstStyle/>
          <a:p>
            <a:pPr>
              <a:buFont typeface="Arial" pitchFamily="34" charset="0"/>
              <a:buNone/>
            </a:pPr>
            <a:r>
              <a:rPr lang="en-US" i="1" smtClean="0">
                <a:solidFill>
                  <a:srgbClr val="00B050"/>
                </a:solidFill>
                <a:latin typeface="Aharoni" pitchFamily="2" charset="-79"/>
                <a:cs typeface="Aharoni" pitchFamily="2" charset="-79"/>
              </a:rPr>
              <a:t>1. Emetic syndrome</a:t>
            </a:r>
            <a:r>
              <a:rPr lang="en-US" smtClean="0">
                <a:solidFill>
                  <a:srgbClr val="00B050"/>
                </a:solidFill>
                <a:latin typeface="Aharoni" pitchFamily="2" charset="-79"/>
                <a:cs typeface="Aharoni" pitchFamily="2" charset="-79"/>
              </a:rPr>
              <a:t> </a:t>
            </a:r>
            <a:endParaRPr lang="sw-KE" smtClean="0">
              <a:solidFill>
                <a:srgbClr val="00B050"/>
              </a:solidFill>
              <a:latin typeface="Aharoni" pitchFamily="2" charset="-79"/>
              <a:cs typeface="Aharoni" pitchFamily="2" charset="-79"/>
            </a:endParaRPr>
          </a:p>
          <a:p>
            <a:r>
              <a:rPr lang="en-US" smtClean="0"/>
              <a:t>The syndrome is characterized by nausea, vomiting, abdominal cramps and sometimes diarrhea that occur 1-6 hrs after consumption of contaminated food. The syndrome is associated with ingestion of rice and pasta based foods.  </a:t>
            </a:r>
            <a:endParaRPr lang="sw-KE" smtClean="0"/>
          </a:p>
          <a:p>
            <a:r>
              <a:rPr lang="en-US" smtClean="0"/>
              <a:t> </a:t>
            </a:r>
            <a:endParaRPr lang="sw-KE" smtClean="0"/>
          </a:p>
          <a:p>
            <a:endParaRPr lang="sw-KE"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Title 1"/>
          <p:cNvSpPr>
            <a:spLocks noGrp="1"/>
          </p:cNvSpPr>
          <p:nvPr>
            <p:ph type="title"/>
          </p:nvPr>
        </p:nvSpPr>
        <p:spPr>
          <a:xfrm>
            <a:off x="457200" y="274638"/>
            <a:ext cx="8229600" cy="715962"/>
          </a:xfrm>
        </p:spPr>
        <p:txBody>
          <a:bodyPr/>
          <a:lstStyle/>
          <a:p>
            <a:pPr algn="l"/>
            <a:r>
              <a:rPr lang="en-US" i="1" smtClean="0"/>
              <a:t/>
            </a:r>
            <a:br>
              <a:rPr lang="en-US" i="1" smtClean="0"/>
            </a:br>
            <a:r>
              <a:rPr lang="en-US" sz="3600" b="1" i="1" smtClean="0">
                <a:solidFill>
                  <a:srgbClr val="00B050"/>
                </a:solidFill>
              </a:rPr>
              <a:t>2. Diarrhoea syndrome</a:t>
            </a:r>
            <a:r>
              <a:rPr lang="sw-KE" smtClean="0"/>
              <a:t/>
            </a:r>
            <a:br>
              <a:rPr lang="sw-KE" smtClean="0"/>
            </a:br>
            <a:endParaRPr lang="sw-KE" smtClean="0"/>
          </a:p>
        </p:txBody>
      </p:sp>
      <p:sp>
        <p:nvSpPr>
          <p:cNvPr id="118787" name="Content Placeholder 2"/>
          <p:cNvSpPr>
            <a:spLocks noGrp="1"/>
          </p:cNvSpPr>
          <p:nvPr>
            <p:ph idx="1"/>
          </p:nvPr>
        </p:nvSpPr>
        <p:spPr>
          <a:xfrm>
            <a:off x="457200" y="1219200"/>
            <a:ext cx="8229600" cy="4906963"/>
          </a:xfrm>
        </p:spPr>
        <p:txBody>
          <a:bodyPr/>
          <a:lstStyle/>
          <a:p>
            <a:r>
              <a:rPr lang="en-US" smtClean="0"/>
              <a:t>In the diarrhea syndrome, patients experience diarrhea, abdominal cramps and tenesmus (rarely vomiting) beginning 8 to 16 hours after ingestion of contaminated food. </a:t>
            </a:r>
          </a:p>
          <a:p>
            <a:r>
              <a:rPr lang="en-US" smtClean="0"/>
              <a:t>Fever is absent and symptoms resolve within approximately 12 hours.		</a:t>
            </a:r>
            <a:endParaRPr lang="sw-KE" smtClean="0"/>
          </a:p>
          <a:p>
            <a:endParaRPr lang="sw-KE"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Title 1"/>
          <p:cNvSpPr>
            <a:spLocks noGrp="1"/>
          </p:cNvSpPr>
          <p:nvPr>
            <p:ph type="title"/>
          </p:nvPr>
        </p:nvSpPr>
        <p:spPr>
          <a:xfrm>
            <a:off x="457200" y="274638"/>
            <a:ext cx="8229600" cy="792162"/>
          </a:xfrm>
        </p:spPr>
        <p:txBody>
          <a:bodyPr/>
          <a:lstStyle/>
          <a:p>
            <a:r>
              <a:rPr lang="en-US" b="1" smtClean="0">
                <a:solidFill>
                  <a:srgbClr val="7030A0"/>
                </a:solidFill>
              </a:rPr>
              <a:t>Diagnosis</a:t>
            </a:r>
            <a:endParaRPr lang="sw-KE" smtClean="0">
              <a:solidFill>
                <a:srgbClr val="7030A0"/>
              </a:solidFill>
            </a:endParaRPr>
          </a:p>
        </p:txBody>
      </p:sp>
      <p:sp>
        <p:nvSpPr>
          <p:cNvPr id="120835" name="Content Placeholder 2"/>
          <p:cNvSpPr>
            <a:spLocks noGrp="1"/>
          </p:cNvSpPr>
          <p:nvPr>
            <p:ph idx="1"/>
          </p:nvPr>
        </p:nvSpPr>
        <p:spPr>
          <a:xfrm>
            <a:off x="457200" y="1143000"/>
            <a:ext cx="8229600" cy="4983163"/>
          </a:xfrm>
        </p:spPr>
        <p:txBody>
          <a:bodyPr/>
          <a:lstStyle/>
          <a:p>
            <a:pPr>
              <a:buFont typeface="Arial" pitchFamily="34" charset="0"/>
              <a:buNone/>
            </a:pPr>
            <a:r>
              <a:rPr lang="en-US" smtClean="0"/>
              <a:t>1</a:t>
            </a:r>
            <a:r>
              <a:rPr lang="en-US" sz="3000" smtClean="0"/>
              <a:t>. Use of clinical signs</a:t>
            </a:r>
            <a:endParaRPr lang="sw-KE" sz="3000" smtClean="0"/>
          </a:p>
          <a:p>
            <a:pPr>
              <a:buFont typeface="Arial" pitchFamily="34" charset="0"/>
              <a:buNone/>
            </a:pPr>
            <a:r>
              <a:rPr lang="en-US" sz="3000" smtClean="0"/>
              <a:t>2. Enumeration of organism in food using selective media. </a:t>
            </a:r>
            <a:r>
              <a:rPr lang="en-US" sz="3000" i="1" smtClean="0"/>
              <a:t>B. cereus</a:t>
            </a:r>
            <a:r>
              <a:rPr lang="en-US" sz="3000" smtClean="0"/>
              <a:t> strains of same serotype should be found present in significant number ≥ 10</a:t>
            </a:r>
            <a:r>
              <a:rPr lang="en-US" sz="3000" baseline="30000" smtClean="0"/>
              <a:t>5</a:t>
            </a:r>
            <a:r>
              <a:rPr lang="en-US" sz="3000" smtClean="0"/>
              <a:t> cfu/g in incriminated foods, in feces and vomitus of affected persons.</a:t>
            </a:r>
            <a:endParaRPr lang="sw-KE" sz="3000" smtClean="0"/>
          </a:p>
          <a:p>
            <a:r>
              <a:rPr lang="en-US" sz="3000" smtClean="0"/>
              <a:t>3. Detection of enterotoxins in foods. Enterotoxin detection has been done using biological and immunological methods.</a:t>
            </a:r>
            <a:endParaRPr lang="sw-KE" sz="300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Title 1"/>
          <p:cNvSpPr>
            <a:spLocks noGrp="1"/>
          </p:cNvSpPr>
          <p:nvPr>
            <p:ph type="title"/>
          </p:nvPr>
        </p:nvSpPr>
        <p:spPr/>
        <p:txBody>
          <a:bodyPr/>
          <a:lstStyle/>
          <a:p>
            <a:r>
              <a:rPr lang="en-US" b="1" smtClean="0">
                <a:solidFill>
                  <a:srgbClr val="7030A0"/>
                </a:solidFill>
              </a:rPr>
              <a:t>Prevention</a:t>
            </a:r>
            <a:endParaRPr lang="sw-KE" smtClean="0">
              <a:solidFill>
                <a:srgbClr val="7030A0"/>
              </a:solidFill>
            </a:endParaRPr>
          </a:p>
        </p:txBody>
      </p:sp>
      <p:sp>
        <p:nvSpPr>
          <p:cNvPr id="122883" name="Content Placeholder 2"/>
          <p:cNvSpPr>
            <a:spLocks noGrp="1"/>
          </p:cNvSpPr>
          <p:nvPr>
            <p:ph idx="1"/>
          </p:nvPr>
        </p:nvSpPr>
        <p:spPr>
          <a:xfrm>
            <a:off x="457200" y="1295400"/>
            <a:ext cx="8229600" cy="4830763"/>
          </a:xfrm>
        </p:spPr>
        <p:txBody>
          <a:bodyPr/>
          <a:lstStyle/>
          <a:p>
            <a:pPr>
              <a:buFont typeface="Arial" pitchFamily="34" charset="0"/>
              <a:buNone/>
            </a:pPr>
            <a:r>
              <a:rPr lang="en-US" smtClean="0"/>
              <a:t>1. Good hygiene should be observed in food establishments and by food handlers.</a:t>
            </a:r>
            <a:endParaRPr lang="sw-KE" smtClean="0"/>
          </a:p>
          <a:p>
            <a:pPr>
              <a:buFont typeface="Arial" pitchFamily="34" charset="0"/>
              <a:buNone/>
            </a:pPr>
            <a:r>
              <a:rPr lang="en-US" smtClean="0"/>
              <a:t>2. Proper cooking of foods to destroy spores</a:t>
            </a:r>
          </a:p>
          <a:p>
            <a:pPr>
              <a:buFont typeface="Arial" pitchFamily="34" charset="0"/>
              <a:buNone/>
            </a:pPr>
            <a:r>
              <a:rPr lang="en-US" smtClean="0"/>
              <a:t>3. Keep food at low temperature and fast cooling of food.</a:t>
            </a:r>
            <a:endParaRPr lang="sw-KE" smtClean="0"/>
          </a:p>
          <a:p>
            <a:endParaRPr lang="sw-KE"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pPr>
              <a:defRPr/>
            </a:pPr>
            <a:r>
              <a:rPr lang="en-US" sz="3600" dirty="0" smtClean="0">
                <a:solidFill>
                  <a:schemeClr val="accent6">
                    <a:lumMod val="75000"/>
                  </a:schemeClr>
                </a:solidFill>
                <a:latin typeface="Aharoni" pitchFamily="2" charset="-79"/>
                <a:cs typeface="Aharoni" pitchFamily="2" charset="-79"/>
              </a:rPr>
              <a:t>Characteristics of viral food borne infections</a:t>
            </a:r>
            <a:endParaRPr lang="sw-KE" sz="3600" dirty="0">
              <a:solidFill>
                <a:schemeClr val="accent6">
                  <a:lumMod val="75000"/>
                </a:schemeClr>
              </a:solidFill>
              <a:latin typeface="Aharoni" pitchFamily="2" charset="-79"/>
              <a:cs typeface="Aharoni" pitchFamily="2" charset="-79"/>
            </a:endParaRPr>
          </a:p>
        </p:txBody>
      </p:sp>
      <p:sp>
        <p:nvSpPr>
          <p:cNvPr id="60419" name="Content Placeholder 2"/>
          <p:cNvSpPr>
            <a:spLocks noGrp="1"/>
          </p:cNvSpPr>
          <p:nvPr>
            <p:ph idx="1"/>
          </p:nvPr>
        </p:nvSpPr>
        <p:spPr>
          <a:xfrm>
            <a:off x="457200" y="1371600"/>
            <a:ext cx="8229600" cy="4754563"/>
          </a:xfrm>
        </p:spPr>
        <p:txBody>
          <a:bodyPr/>
          <a:lstStyle/>
          <a:p>
            <a:pPr marL="571500" indent="-514350">
              <a:buFont typeface="Wingdings" pitchFamily="2" charset="2"/>
              <a:buChar char="q"/>
              <a:defRPr/>
            </a:pPr>
            <a:r>
              <a:rPr lang="en-US" sz="2800" dirty="0" smtClean="0"/>
              <a:t>Only a few viral particles are necessary for the disease to develop</a:t>
            </a:r>
          </a:p>
          <a:p>
            <a:pPr marL="571500" indent="-514350">
              <a:buFont typeface="Wingdings" pitchFamily="2" charset="2"/>
              <a:buChar char="q"/>
              <a:defRPr/>
            </a:pPr>
            <a:r>
              <a:rPr lang="en-US" sz="2800" dirty="0" smtClean="0"/>
              <a:t>High numbers of viral particles are further transmitted via feces of infected persons (up to 10</a:t>
            </a:r>
            <a:r>
              <a:rPr lang="en-US" sz="2800" baseline="30000" dirty="0" smtClean="0"/>
              <a:t>11</a:t>
            </a:r>
            <a:r>
              <a:rPr lang="en-US" sz="2800" dirty="0" smtClean="0"/>
              <a:t> particles per gram of feces.</a:t>
            </a:r>
          </a:p>
          <a:p>
            <a:pPr marL="571500" indent="-514350">
              <a:buFont typeface="Wingdings" pitchFamily="2" charset="2"/>
              <a:buChar char="q"/>
              <a:defRPr/>
            </a:pPr>
            <a:r>
              <a:rPr lang="en-US" sz="2800" dirty="0" smtClean="0"/>
              <a:t>Specific lining cells are necessary for virus replication. Accordingly they cannot multiply in foods or water.</a:t>
            </a:r>
          </a:p>
          <a:p>
            <a:pPr marL="571500" indent="-514350">
              <a:buFont typeface="Wingdings" pitchFamily="2" charset="2"/>
              <a:buChar char="q"/>
              <a:defRPr/>
            </a:pPr>
            <a:r>
              <a:rPr lang="en-US" sz="2800" dirty="0" smtClean="0"/>
              <a:t>Food borne virus are relatively stable and acid resistant outside host cells</a:t>
            </a:r>
          </a:p>
          <a:p>
            <a:pPr marL="571500" indent="-514350">
              <a:buFont typeface="Arial" charset="0"/>
              <a:buNone/>
              <a:defRPr/>
            </a:pPr>
            <a:endParaRPr lang="en-US" sz="3600" dirty="0" smtClean="0"/>
          </a:p>
          <a:p>
            <a:pPr>
              <a:buFont typeface="Arial" charset="0"/>
              <a:buChar char="•"/>
              <a:defRPr/>
            </a:pPr>
            <a:endParaRPr lang="sw-KE"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457200" y="274638"/>
            <a:ext cx="8229600" cy="944562"/>
          </a:xfrm>
        </p:spPr>
        <p:txBody>
          <a:bodyPr/>
          <a:lstStyle/>
          <a:p>
            <a:pPr>
              <a:defRPr/>
            </a:pPr>
            <a:r>
              <a:rPr lang="en-US" sz="3600" b="1" dirty="0" smtClean="0">
                <a:solidFill>
                  <a:schemeClr val="accent6">
                    <a:lumMod val="75000"/>
                  </a:schemeClr>
                </a:solidFill>
                <a:latin typeface="Aharoni" pitchFamily="2" charset="-79"/>
                <a:cs typeface="Aharoni" pitchFamily="2" charset="-79"/>
              </a:rPr>
              <a:t>Infectious hepatitis A</a:t>
            </a:r>
            <a:endParaRPr lang="sw-KE" sz="3600" dirty="0" smtClean="0">
              <a:solidFill>
                <a:schemeClr val="accent6">
                  <a:lumMod val="75000"/>
                </a:schemeClr>
              </a:solidFill>
              <a:latin typeface="Aharoni" pitchFamily="2" charset="-79"/>
              <a:cs typeface="Aharoni" pitchFamily="2" charset="-79"/>
            </a:endParaRPr>
          </a:p>
        </p:txBody>
      </p:sp>
      <p:sp>
        <p:nvSpPr>
          <p:cNvPr id="77827" name="Content Placeholder 2"/>
          <p:cNvSpPr>
            <a:spLocks noGrp="1"/>
          </p:cNvSpPr>
          <p:nvPr>
            <p:ph idx="1"/>
          </p:nvPr>
        </p:nvSpPr>
        <p:spPr>
          <a:xfrm>
            <a:off x="457200" y="1143000"/>
            <a:ext cx="8229600" cy="4983163"/>
          </a:xfrm>
        </p:spPr>
        <p:txBody>
          <a:bodyPr/>
          <a:lstStyle/>
          <a:p>
            <a:pPr>
              <a:buFont typeface="Wingdings" pitchFamily="2" charset="2"/>
              <a:buChar char="§"/>
            </a:pPr>
            <a:r>
              <a:rPr lang="en-US" smtClean="0"/>
              <a:t>The incubation period is long, being an average of 30 days (range 15-50 days). </a:t>
            </a:r>
          </a:p>
          <a:p>
            <a:pPr>
              <a:buFont typeface="Wingdings" pitchFamily="2" charset="2"/>
              <a:buChar char="§"/>
            </a:pPr>
            <a:r>
              <a:rPr lang="en-US" smtClean="0"/>
              <a:t>It is a infection characterized by gastrointestinal manifestations and liver injury, fever, malaise anorexia, nausea, abdominal discomfort, bile in urine and jaundice. </a:t>
            </a:r>
          </a:p>
          <a:p>
            <a:pPr>
              <a:buFont typeface="Wingdings" pitchFamily="2" charset="2"/>
              <a:buChar char="§"/>
            </a:pPr>
            <a:r>
              <a:rPr lang="en-US" smtClean="0"/>
              <a:t>The duration of the disease could be from a few weeks to several months.</a:t>
            </a:r>
            <a:endParaRPr lang="sw-KE" smtClean="0"/>
          </a:p>
          <a:p>
            <a:endParaRPr lang="sw-KE"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fontScale="90000"/>
          </a:bodyPr>
          <a:lstStyle/>
          <a:p>
            <a:pPr>
              <a:defRPr/>
            </a:pPr>
            <a:r>
              <a:rPr lang="en-US" sz="3600" dirty="0" smtClean="0">
                <a:solidFill>
                  <a:schemeClr val="accent6">
                    <a:lumMod val="75000"/>
                  </a:schemeClr>
                </a:solidFill>
                <a:latin typeface="Aharoni" pitchFamily="2" charset="-79"/>
                <a:cs typeface="Aharoni" pitchFamily="2" charset="-79"/>
              </a:rPr>
              <a:t>Norwalk-like virus (</a:t>
            </a:r>
            <a:r>
              <a:rPr lang="en-US" sz="3600" dirty="0" err="1" smtClean="0">
                <a:solidFill>
                  <a:schemeClr val="accent6">
                    <a:lumMod val="75000"/>
                  </a:schemeClr>
                </a:solidFill>
                <a:latin typeface="Aharoni" pitchFamily="2" charset="-79"/>
                <a:cs typeface="Aharoni" pitchFamily="2" charset="-79"/>
              </a:rPr>
              <a:t>Novovirus</a:t>
            </a:r>
            <a:r>
              <a:rPr lang="en-US" sz="3600" dirty="0" smtClean="0">
                <a:solidFill>
                  <a:schemeClr val="accent6">
                    <a:lumMod val="75000"/>
                  </a:schemeClr>
                </a:solidFill>
                <a:latin typeface="Aharoni" pitchFamily="2" charset="-79"/>
                <a:cs typeface="Aharoni" pitchFamily="2" charset="-79"/>
              </a:rPr>
              <a:t>) </a:t>
            </a:r>
            <a:br>
              <a:rPr lang="en-US" sz="3600" dirty="0" smtClean="0">
                <a:solidFill>
                  <a:schemeClr val="accent6">
                    <a:lumMod val="75000"/>
                  </a:schemeClr>
                </a:solidFill>
                <a:latin typeface="Aharoni" pitchFamily="2" charset="-79"/>
                <a:cs typeface="Aharoni" pitchFamily="2" charset="-79"/>
              </a:rPr>
            </a:br>
            <a:r>
              <a:rPr lang="en-US" sz="3600" dirty="0" smtClean="0">
                <a:solidFill>
                  <a:schemeClr val="accent6">
                    <a:lumMod val="75000"/>
                  </a:schemeClr>
                </a:solidFill>
                <a:latin typeface="Aharoni" pitchFamily="2" charset="-79"/>
                <a:cs typeface="Aharoni" pitchFamily="2" charset="-79"/>
              </a:rPr>
              <a:t>food borne infection</a:t>
            </a:r>
            <a:endParaRPr lang="sw-KE" sz="3600" dirty="0">
              <a:solidFill>
                <a:schemeClr val="accent6">
                  <a:lumMod val="75000"/>
                </a:schemeClr>
              </a:solidFill>
              <a:latin typeface="Aharoni" pitchFamily="2" charset="-79"/>
              <a:cs typeface="Aharoni" pitchFamily="2" charset="-79"/>
            </a:endParaRPr>
          </a:p>
        </p:txBody>
      </p:sp>
      <p:sp>
        <p:nvSpPr>
          <p:cNvPr id="79875" name="Content Placeholder 2"/>
          <p:cNvSpPr>
            <a:spLocks noGrp="1"/>
          </p:cNvSpPr>
          <p:nvPr>
            <p:ph idx="1"/>
          </p:nvPr>
        </p:nvSpPr>
        <p:spPr>
          <a:xfrm>
            <a:off x="457200" y="1371600"/>
            <a:ext cx="8229600" cy="4754563"/>
          </a:xfrm>
        </p:spPr>
        <p:txBody>
          <a:bodyPr/>
          <a:lstStyle/>
          <a:p>
            <a:endParaRPr lang="en-US" smtClean="0"/>
          </a:p>
          <a:p>
            <a:r>
              <a:rPr lang="en-US" smtClean="0"/>
              <a:t>Novovirus infection is relatively mild with an  incubation period of 3 days.</a:t>
            </a:r>
          </a:p>
          <a:p>
            <a:r>
              <a:rPr lang="en-US" smtClean="0"/>
              <a:t>Clinical manifestations/symptoms include vomiting and diarrhea. </a:t>
            </a:r>
          </a:p>
          <a:p>
            <a:r>
              <a:rPr lang="en-US" smtClean="0"/>
              <a:t>Infections have resulted from consumption of </a:t>
            </a:r>
            <a:r>
              <a:rPr lang="en-US" smtClean="0">
                <a:solidFill>
                  <a:srgbClr val="0070C0"/>
                </a:solidFill>
              </a:rPr>
              <a:t>raw oyesters.</a:t>
            </a:r>
          </a:p>
          <a:p>
            <a:endParaRPr lang="sw-KE"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pPr>
              <a:defRPr/>
            </a:pPr>
            <a:r>
              <a:rPr lang="en-US" b="1" dirty="0" smtClean="0"/>
              <a:t/>
            </a:r>
            <a:br>
              <a:rPr lang="en-US" b="1" dirty="0" smtClean="0"/>
            </a:br>
            <a:r>
              <a:rPr lang="en-US" sz="3600" b="1" dirty="0" smtClean="0">
                <a:solidFill>
                  <a:schemeClr val="accent3">
                    <a:lumMod val="75000"/>
                  </a:schemeClr>
                </a:solidFill>
                <a:latin typeface="Aharoni" pitchFamily="2" charset="-79"/>
                <a:cs typeface="Aharoni" pitchFamily="2" charset="-79"/>
              </a:rPr>
              <a:t>FOOD BORNE INTOXICATIONS</a:t>
            </a:r>
            <a:r>
              <a:rPr lang="sw-KE" dirty="0" smtClean="0"/>
              <a:t/>
            </a:r>
            <a:br>
              <a:rPr lang="sw-KE" dirty="0" smtClean="0"/>
            </a:br>
            <a:endParaRPr lang="sw-KE" dirty="0"/>
          </a:p>
        </p:txBody>
      </p:sp>
      <p:sp>
        <p:nvSpPr>
          <p:cNvPr id="3" name="Content Placeholder 2"/>
          <p:cNvSpPr>
            <a:spLocks noGrp="1"/>
          </p:cNvSpPr>
          <p:nvPr>
            <p:ph idx="1"/>
          </p:nvPr>
        </p:nvSpPr>
        <p:spPr>
          <a:xfrm>
            <a:off x="457200" y="1066800"/>
            <a:ext cx="8229600" cy="5486400"/>
          </a:xfrm>
        </p:spPr>
        <p:txBody>
          <a:bodyPr>
            <a:normAutofit lnSpcReduction="10000"/>
          </a:bodyPr>
          <a:lstStyle/>
          <a:p>
            <a:pPr>
              <a:buFont typeface="Arial" charset="0"/>
              <a:buNone/>
              <a:defRPr/>
            </a:pPr>
            <a:r>
              <a:rPr lang="en-US" sz="2800" dirty="0" smtClean="0"/>
              <a:t>These are diseases caused by consumption of food containing: </a:t>
            </a:r>
          </a:p>
          <a:p>
            <a:pPr marL="514350" indent="-514350">
              <a:buFont typeface="+mj-lt"/>
              <a:buAutoNum type="arabicPeriod"/>
              <a:defRPr/>
            </a:pPr>
            <a:r>
              <a:rPr lang="en-US" sz="2800" dirty="0" err="1" smtClean="0">
                <a:solidFill>
                  <a:schemeClr val="accent6">
                    <a:lumMod val="75000"/>
                  </a:schemeClr>
                </a:solidFill>
                <a:latin typeface="Aharoni" pitchFamily="2" charset="-79"/>
                <a:cs typeface="Aharoni" pitchFamily="2" charset="-79"/>
              </a:rPr>
              <a:t>Biotoxicants</a:t>
            </a:r>
            <a:r>
              <a:rPr lang="en-US" sz="2800" dirty="0" smtClean="0"/>
              <a:t> which are found in tissues of certain plants and animals.</a:t>
            </a:r>
          </a:p>
          <a:p>
            <a:pPr marL="514350" indent="-514350">
              <a:buFont typeface="+mj-lt"/>
              <a:buAutoNum type="arabicPeriod"/>
              <a:defRPr/>
            </a:pPr>
            <a:r>
              <a:rPr lang="en-US" sz="2800" dirty="0" smtClean="0">
                <a:solidFill>
                  <a:schemeClr val="accent6">
                    <a:lumMod val="75000"/>
                  </a:schemeClr>
                </a:solidFill>
                <a:latin typeface="Aharoni" pitchFamily="2" charset="-79"/>
                <a:cs typeface="Aharoni" pitchFamily="2" charset="-79"/>
              </a:rPr>
              <a:t>Metabolic products (toxins) </a:t>
            </a:r>
            <a:r>
              <a:rPr lang="en-US" sz="2800" dirty="0" smtClean="0"/>
              <a:t>formed and excreted by microorganisms (such as bacteria, fungi and algae), while they multiply in food, or in gastrointestinal tract of man.</a:t>
            </a:r>
          </a:p>
          <a:p>
            <a:pPr marL="514350" indent="-514350">
              <a:buFont typeface="+mj-lt"/>
              <a:buAutoNum type="arabicPeriod"/>
              <a:defRPr/>
            </a:pPr>
            <a:r>
              <a:rPr lang="en-US" sz="2800" dirty="0" smtClean="0">
                <a:solidFill>
                  <a:schemeClr val="accent6">
                    <a:lumMod val="75000"/>
                  </a:schemeClr>
                </a:solidFill>
                <a:latin typeface="Aharoni" pitchFamily="2" charset="-79"/>
                <a:cs typeface="Aharoni" pitchFamily="2" charset="-79"/>
              </a:rPr>
              <a:t>Poisonous substances</a:t>
            </a:r>
            <a:r>
              <a:rPr lang="en-US" sz="2800" dirty="0" smtClean="0">
                <a:solidFill>
                  <a:schemeClr val="accent6">
                    <a:lumMod val="75000"/>
                  </a:schemeClr>
                </a:solidFill>
              </a:rPr>
              <a:t>, </a:t>
            </a:r>
            <a:r>
              <a:rPr lang="en-US" sz="2800" dirty="0" smtClean="0"/>
              <a:t>which may be intentionally or unintentionally added to food during production, processing, transportation or storage</a:t>
            </a:r>
            <a:r>
              <a:rPr lang="en-US" dirty="0" smtClean="0"/>
              <a:t>. </a:t>
            </a:r>
          </a:p>
          <a:p>
            <a:pPr>
              <a:buFont typeface="Arial" charset="0"/>
              <a:buNone/>
              <a:defRPr/>
            </a:pPr>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pPr>
              <a:defRPr/>
            </a:pPr>
            <a:r>
              <a:rPr lang="en-US" dirty="0" smtClean="0">
                <a:solidFill>
                  <a:schemeClr val="accent3">
                    <a:lumMod val="75000"/>
                  </a:schemeClr>
                </a:solidFill>
                <a:latin typeface="Aharoni" pitchFamily="2" charset="-79"/>
                <a:cs typeface="Aharoni" pitchFamily="2" charset="-79"/>
              </a:rPr>
              <a:t>Food borne intoxications……</a:t>
            </a:r>
            <a:endParaRPr lang="sw-KE" dirty="0">
              <a:solidFill>
                <a:schemeClr val="accent3">
                  <a:lumMod val="75000"/>
                </a:schemeClr>
              </a:solidFill>
              <a:latin typeface="Aharoni" pitchFamily="2" charset="-79"/>
              <a:cs typeface="Aharoni" pitchFamily="2" charset="-79"/>
            </a:endParaRPr>
          </a:p>
        </p:txBody>
      </p:sp>
      <p:sp>
        <p:nvSpPr>
          <p:cNvPr id="83971" name="Content Placeholder 2"/>
          <p:cNvSpPr>
            <a:spLocks noGrp="1"/>
          </p:cNvSpPr>
          <p:nvPr>
            <p:ph idx="1"/>
          </p:nvPr>
        </p:nvSpPr>
        <p:spPr>
          <a:xfrm>
            <a:off x="457200" y="1371600"/>
            <a:ext cx="8229600" cy="4754563"/>
          </a:xfrm>
        </p:spPr>
        <p:txBody>
          <a:bodyPr/>
          <a:lstStyle/>
          <a:p>
            <a:pPr>
              <a:buFont typeface="Arial" pitchFamily="34" charset="0"/>
              <a:buNone/>
            </a:pPr>
            <a:r>
              <a:rPr lang="en-US" sz="3000" smtClean="0"/>
              <a:t>Food borne intoxications have </a:t>
            </a:r>
            <a:r>
              <a:rPr lang="en-US" sz="3000" b="1" smtClean="0">
                <a:solidFill>
                  <a:srgbClr val="FF0000"/>
                </a:solidFill>
              </a:rPr>
              <a:t>short incubation</a:t>
            </a:r>
            <a:r>
              <a:rPr lang="en-US" sz="3000" smtClean="0">
                <a:solidFill>
                  <a:srgbClr val="FF0000"/>
                </a:solidFill>
              </a:rPr>
              <a:t> </a:t>
            </a:r>
            <a:r>
              <a:rPr lang="en-US" sz="3000" smtClean="0"/>
              <a:t>periods (minutes to hours)</a:t>
            </a:r>
          </a:p>
          <a:p>
            <a:pPr>
              <a:buFont typeface="Arial" pitchFamily="34" charset="0"/>
              <a:buNone/>
            </a:pPr>
            <a:r>
              <a:rPr lang="en-US" sz="3000" smtClean="0"/>
              <a:t>Food borne intoxications can be classified into:</a:t>
            </a:r>
            <a:endParaRPr lang="sw-KE" sz="3000" smtClean="0"/>
          </a:p>
          <a:p>
            <a:pPr marL="914400" lvl="1" indent="-514350">
              <a:buFont typeface="Calibri" pitchFamily="34" charset="0"/>
              <a:buAutoNum type="alphaLcPeriod"/>
            </a:pPr>
            <a:r>
              <a:rPr lang="en-US" sz="3000" smtClean="0"/>
              <a:t>Bacterial intoxications	</a:t>
            </a:r>
            <a:endParaRPr lang="sw-KE" sz="3000" smtClean="0"/>
          </a:p>
          <a:p>
            <a:pPr marL="914400" lvl="1" indent="-514350">
              <a:buFont typeface="Calibri" pitchFamily="34" charset="0"/>
              <a:buAutoNum type="alphaLcPeriod"/>
            </a:pPr>
            <a:r>
              <a:rPr lang="en-US" sz="3000" smtClean="0"/>
              <a:t>Fungal intoxications	</a:t>
            </a:r>
            <a:endParaRPr lang="sw-KE" sz="3000" smtClean="0"/>
          </a:p>
          <a:p>
            <a:pPr marL="914400" lvl="1" indent="-514350">
              <a:buFont typeface="Calibri" pitchFamily="34" charset="0"/>
              <a:buAutoNum type="alphaLcPeriod"/>
            </a:pPr>
            <a:r>
              <a:rPr lang="en-US" sz="3000" smtClean="0"/>
              <a:t>Chemical intoxication	</a:t>
            </a:r>
            <a:endParaRPr lang="sw-KE" sz="3000" smtClean="0"/>
          </a:p>
          <a:p>
            <a:pPr marL="914400" lvl="1" indent="-514350">
              <a:buFont typeface="Calibri" pitchFamily="34" charset="0"/>
              <a:buAutoNum type="alphaLcPeriod"/>
            </a:pPr>
            <a:r>
              <a:rPr lang="en-US" sz="3000" smtClean="0"/>
              <a:t>Plant toxicants, and </a:t>
            </a:r>
            <a:endParaRPr lang="sw-KE" sz="3000" smtClean="0"/>
          </a:p>
          <a:p>
            <a:pPr marL="914400" lvl="1" indent="-514350">
              <a:buFont typeface="Calibri" pitchFamily="34" charset="0"/>
              <a:buAutoNum type="alphaLcPeriod"/>
            </a:pPr>
            <a:r>
              <a:rPr lang="en-US" sz="3000" smtClean="0"/>
              <a:t>Poisonous animals.</a:t>
            </a:r>
            <a:endParaRPr lang="sw-KE" sz="3000" smtClean="0"/>
          </a:p>
          <a:p>
            <a:pPr>
              <a:buFont typeface="Arial" pitchFamily="34" charset="0"/>
              <a:buNone/>
            </a:pPr>
            <a:endParaRPr lang="sw-KE" smtClean="0"/>
          </a:p>
          <a:p>
            <a:endParaRPr lang="sw-KE"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p:cNvSpPr>
            <a:spLocks noGrp="1"/>
          </p:cNvSpPr>
          <p:nvPr>
            <p:ph type="title"/>
          </p:nvPr>
        </p:nvSpPr>
        <p:spPr>
          <a:xfrm>
            <a:off x="457200" y="274638"/>
            <a:ext cx="8229600" cy="868362"/>
          </a:xfrm>
        </p:spPr>
        <p:txBody>
          <a:bodyPr>
            <a:normAutofit fontScale="90000"/>
          </a:bodyPr>
          <a:lstStyle/>
          <a:p>
            <a:r>
              <a:rPr lang="en-US" sz="3200" smtClean="0"/>
              <a:t/>
            </a:r>
            <a:br>
              <a:rPr lang="en-US" sz="3200" smtClean="0"/>
            </a:br>
            <a:r>
              <a:rPr lang="en-US" sz="3200" b="1" smtClean="0">
                <a:solidFill>
                  <a:schemeClr val="accent1"/>
                </a:solidFill>
                <a:latin typeface="Aharoni" pitchFamily="2" charset="-79"/>
                <a:cs typeface="Aharoni" pitchFamily="2" charset="-79"/>
              </a:rPr>
              <a:t>BACTERIAL FOOD BORNE INTOXICATIONS</a:t>
            </a:r>
            <a:r>
              <a:rPr lang="sw-KE" smtClean="0"/>
              <a:t/>
            </a:r>
            <a:br>
              <a:rPr lang="sw-KE" smtClean="0"/>
            </a:br>
            <a:endParaRPr lang="sw-KE" smtClean="0"/>
          </a:p>
        </p:txBody>
      </p:sp>
      <p:sp>
        <p:nvSpPr>
          <p:cNvPr id="86019" name="Content Placeholder 2"/>
          <p:cNvSpPr>
            <a:spLocks noGrp="1"/>
          </p:cNvSpPr>
          <p:nvPr>
            <p:ph idx="1"/>
          </p:nvPr>
        </p:nvSpPr>
        <p:spPr>
          <a:xfrm>
            <a:off x="457200" y="1219200"/>
            <a:ext cx="8229600" cy="4906963"/>
          </a:xfrm>
        </p:spPr>
        <p:txBody>
          <a:bodyPr/>
          <a:lstStyle/>
          <a:p>
            <a:pPr marL="742950" indent="-742950">
              <a:buFont typeface="Calibri" pitchFamily="34" charset="0"/>
              <a:buAutoNum type="arabicPeriod"/>
            </a:pPr>
            <a:r>
              <a:rPr lang="en-US" sz="4000" i="1" smtClean="0"/>
              <a:t>Staphylococcus aureus</a:t>
            </a:r>
            <a:r>
              <a:rPr lang="en-US" sz="4000" smtClean="0"/>
              <a:t> intoxication</a:t>
            </a:r>
          </a:p>
          <a:p>
            <a:pPr marL="742950" indent="-742950">
              <a:buFont typeface="Calibri" pitchFamily="34" charset="0"/>
              <a:buAutoNum type="arabicPeriod"/>
            </a:pPr>
            <a:r>
              <a:rPr lang="en-US" sz="4000" i="1" smtClean="0"/>
              <a:t>Bacillus cereus </a:t>
            </a:r>
            <a:r>
              <a:rPr lang="en-US" sz="4000" smtClean="0"/>
              <a:t>food borne intoxication</a:t>
            </a:r>
          </a:p>
          <a:p>
            <a:pPr marL="742950" indent="-742950">
              <a:buFont typeface="Calibri" pitchFamily="34" charset="0"/>
              <a:buAutoNum type="arabicPeriod"/>
            </a:pPr>
            <a:r>
              <a:rPr lang="en-US" sz="4000" i="1" smtClean="0"/>
              <a:t>Clostridium perfringens</a:t>
            </a:r>
            <a:r>
              <a:rPr lang="en-US" sz="4000" smtClean="0"/>
              <a:t> food borne intoxication</a:t>
            </a:r>
          </a:p>
          <a:p>
            <a:pPr marL="742950" indent="-742950">
              <a:buFont typeface="Calibri" pitchFamily="34" charset="0"/>
              <a:buAutoNum type="arabicPeriod"/>
            </a:pPr>
            <a:r>
              <a:rPr lang="en-US" sz="4000" i="1" smtClean="0"/>
              <a:t>Clostridium botulinum </a:t>
            </a:r>
            <a:r>
              <a:rPr lang="en-US" sz="4000" smtClean="0"/>
              <a:t>food borne intoxication</a:t>
            </a:r>
            <a:endParaRPr lang="sw-KE" sz="40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p:cNvSpPr>
            <a:spLocks noGrp="1"/>
          </p:cNvSpPr>
          <p:nvPr>
            <p:ph type="title"/>
          </p:nvPr>
        </p:nvSpPr>
        <p:spPr/>
        <p:txBody>
          <a:bodyPr/>
          <a:lstStyle/>
          <a:p>
            <a:r>
              <a:rPr lang="en-US" b="1" i="1" smtClean="0"/>
              <a:t/>
            </a:r>
            <a:br>
              <a:rPr lang="en-US" b="1" i="1" smtClean="0"/>
            </a:br>
            <a:r>
              <a:rPr lang="en-US" sz="3600" b="1" i="1" smtClean="0">
                <a:solidFill>
                  <a:srgbClr val="00B050"/>
                </a:solidFill>
                <a:latin typeface="Aharoni" pitchFamily="2" charset="-79"/>
                <a:cs typeface="Aharoni" pitchFamily="2" charset="-79"/>
              </a:rPr>
              <a:t>Staphylococcus aureus</a:t>
            </a:r>
            <a:r>
              <a:rPr lang="en-US" sz="3600" b="1" smtClean="0">
                <a:solidFill>
                  <a:srgbClr val="00B050"/>
                </a:solidFill>
                <a:latin typeface="Aharoni" pitchFamily="2" charset="-79"/>
                <a:cs typeface="Aharoni" pitchFamily="2" charset="-79"/>
              </a:rPr>
              <a:t> food borne intoxication</a:t>
            </a:r>
            <a:r>
              <a:rPr lang="sw-KE" smtClean="0"/>
              <a:t/>
            </a:r>
            <a:br>
              <a:rPr lang="sw-KE" smtClean="0"/>
            </a:br>
            <a:endParaRPr lang="sw-KE" smtClean="0"/>
          </a:p>
        </p:txBody>
      </p:sp>
      <p:sp>
        <p:nvSpPr>
          <p:cNvPr id="88067" name="Content Placeholder 2"/>
          <p:cNvSpPr>
            <a:spLocks noGrp="1"/>
          </p:cNvSpPr>
          <p:nvPr>
            <p:ph idx="1"/>
          </p:nvPr>
        </p:nvSpPr>
        <p:spPr/>
        <p:txBody>
          <a:bodyPr/>
          <a:lstStyle/>
          <a:p>
            <a:pPr>
              <a:buFont typeface="Arial" pitchFamily="34" charset="0"/>
              <a:buNone/>
            </a:pPr>
            <a:r>
              <a:rPr lang="en-US" smtClean="0"/>
              <a:t>Caused by consumption of food contaminated with staphylococcal enterotoxins produced by certain strains of </a:t>
            </a:r>
            <a:r>
              <a:rPr lang="en-US" i="1" smtClean="0"/>
              <a:t>Staphylococcus aureus</a:t>
            </a:r>
            <a:r>
              <a:rPr lang="en-US" smtClean="0"/>
              <a:t> while growing in food. </a:t>
            </a:r>
          </a:p>
          <a:p>
            <a:pPr>
              <a:buFont typeface="Arial" pitchFamily="34" charset="0"/>
              <a:buNone/>
            </a:pPr>
            <a:r>
              <a:rPr lang="en-US" smtClean="0"/>
              <a:t>The organism produces the following five serologically different enterotoxins (</a:t>
            </a:r>
            <a:r>
              <a:rPr lang="en-US" smtClean="0">
                <a:solidFill>
                  <a:srgbClr val="FF0000"/>
                </a:solidFill>
              </a:rPr>
              <a:t>is a protein exotoxin released by a microorganism that targets the intestines</a:t>
            </a:r>
            <a:r>
              <a:rPr lang="en-US" smtClean="0"/>
              <a:t>) that are involved in food borne intoxication. </a:t>
            </a:r>
            <a:endParaRPr lang="sw-KE"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1269</Words>
  <Application>Microsoft Office PowerPoint</Application>
  <PresentationFormat>On-screen Show (4:3)</PresentationFormat>
  <Paragraphs>138</Paragraphs>
  <Slides>26</Slides>
  <Notes>25</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Food Borne Diseases</vt:lpstr>
      <vt:lpstr>VIRAL FOODBORNE INFECTIONS</vt:lpstr>
      <vt:lpstr>Characteristics of viral food borne infections</vt:lpstr>
      <vt:lpstr>Infectious hepatitis A</vt:lpstr>
      <vt:lpstr>Norwalk-like virus (Novovirus)  food borne infection</vt:lpstr>
      <vt:lpstr> FOOD BORNE INTOXICATIONS </vt:lpstr>
      <vt:lpstr>Food borne intoxications……</vt:lpstr>
      <vt:lpstr> BACTERIAL FOOD BORNE INTOXICATIONS </vt:lpstr>
      <vt:lpstr> Staphylococcus aureus food borne intoxication </vt:lpstr>
      <vt:lpstr>Slide 10</vt:lpstr>
      <vt:lpstr>Growth conditions</vt:lpstr>
      <vt:lpstr>Toxin production</vt:lpstr>
      <vt:lpstr>Nature of enterotoxins</vt:lpstr>
      <vt:lpstr>Vehicle foods</vt:lpstr>
      <vt:lpstr>Reservoirs</vt:lpstr>
      <vt:lpstr>Reservoirs</vt:lpstr>
      <vt:lpstr> Disease symptoms in man </vt:lpstr>
      <vt:lpstr>Diagnosis</vt:lpstr>
      <vt:lpstr>Diagnosis cont…</vt:lpstr>
      <vt:lpstr>Preventive measures</vt:lpstr>
      <vt:lpstr> Bacillus cereus food borne intoxication </vt:lpstr>
      <vt:lpstr>Vehicle foods</vt:lpstr>
      <vt:lpstr>Symptoms of disease in man</vt:lpstr>
      <vt:lpstr> 2. Diarrhoea syndrome </vt:lpstr>
      <vt:lpstr>Diagnosis</vt:lpstr>
      <vt:lpstr>Prevention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Food Borne Diseases</dc:title>
  <dc:creator>nEda</dc:creator>
  <cp:lastModifiedBy>nEda</cp:lastModifiedBy>
  <cp:revision>1</cp:revision>
  <dcterms:created xsi:type="dcterms:W3CDTF">2020-04-13T18:01:38Z</dcterms:created>
  <dcterms:modified xsi:type="dcterms:W3CDTF">2020-04-13T18:04:43Z</dcterms:modified>
</cp:coreProperties>
</file>